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18"/>
  </p:notesMasterIdLst>
  <p:sldIdLst>
    <p:sldId id="315" r:id="rId2"/>
    <p:sldId id="321" r:id="rId3"/>
    <p:sldId id="319" r:id="rId4"/>
    <p:sldId id="330" r:id="rId5"/>
    <p:sldId id="320" r:id="rId6"/>
    <p:sldId id="331" r:id="rId7"/>
    <p:sldId id="322" r:id="rId8"/>
    <p:sldId id="323" r:id="rId9"/>
    <p:sldId id="324" r:id="rId10"/>
    <p:sldId id="339" r:id="rId11"/>
    <p:sldId id="338" r:id="rId12"/>
    <p:sldId id="337" r:id="rId13"/>
    <p:sldId id="342" r:id="rId14"/>
    <p:sldId id="307" r:id="rId15"/>
    <p:sldId id="335" r:id="rId16"/>
    <p:sldId id="3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EDOUARD" initials="AE" lastIdx="2" clrIdx="0">
    <p:extLst>
      <p:ext uri="{19B8F6BF-5375-455C-9EA6-DF929625EA0E}">
        <p15:presenceInfo xmlns:p15="http://schemas.microsoft.com/office/powerpoint/2012/main" userId="ccc9500e4aa5d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4" autoAdjust="0"/>
    <p:restoredTop sz="93842" autoAdjust="0"/>
  </p:normalViewPr>
  <p:slideViewPr>
    <p:cSldViewPr snapToGrid="0">
      <p:cViewPr>
        <p:scale>
          <a:sx n="60" d="100"/>
          <a:sy n="60" d="100"/>
        </p:scale>
        <p:origin x="1044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1527-69DD-4A9E-B893-1886DA09A24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727BDF8-2179-4ECA-98CE-01E7A958FE4C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FF36C67A-4982-4BCF-AE53-73533A2C90F8}" type="parTrans" cxnId="{D413DEF9-9A69-4E5B-87B1-3845E2FD2B5A}">
      <dgm:prSet/>
      <dgm:spPr/>
      <dgm:t>
        <a:bodyPr/>
        <a:lstStyle/>
        <a:p>
          <a:endParaRPr lang="fr-FR"/>
        </a:p>
      </dgm:t>
    </dgm:pt>
    <dgm:pt modelId="{0F597184-E6D6-4C91-8A8C-722B3EEEB91E}" type="sibTrans" cxnId="{D413DEF9-9A69-4E5B-87B1-3845E2FD2B5A}">
      <dgm:prSet/>
      <dgm:spPr/>
      <dgm:t>
        <a:bodyPr/>
        <a:lstStyle/>
        <a:p>
          <a:endParaRPr lang="fr-FR"/>
        </a:p>
      </dgm:t>
    </dgm:pt>
    <dgm:pt modelId="{10FCFED9-76B4-44B2-8FE1-8F7C5BDEEEFF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771FACDF-7892-4596-993C-FE90B9049E90}" type="parTrans" cxnId="{E7710587-13E5-44BA-8E9C-52C1A5DB6822}">
      <dgm:prSet/>
      <dgm:spPr/>
      <dgm:t>
        <a:bodyPr/>
        <a:lstStyle/>
        <a:p>
          <a:endParaRPr lang="fr-FR"/>
        </a:p>
      </dgm:t>
    </dgm:pt>
    <dgm:pt modelId="{9F6B7FDA-53FC-4478-BEB6-E87DA77A9FD2}" type="sibTrans" cxnId="{E7710587-13E5-44BA-8E9C-52C1A5DB6822}">
      <dgm:prSet/>
      <dgm:spPr/>
      <dgm:t>
        <a:bodyPr/>
        <a:lstStyle/>
        <a:p>
          <a:endParaRPr lang="fr-FR"/>
        </a:p>
      </dgm:t>
    </dgm:pt>
    <dgm:pt modelId="{F289F75F-F86E-4A97-886B-FAFF41E003E2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3D2AC9B6-8A10-429F-AD6A-584783CA96F7}" type="parTrans" cxnId="{0E8131F4-DB34-4DE6-BFE3-2F98FFA38667}">
      <dgm:prSet/>
      <dgm:spPr/>
      <dgm:t>
        <a:bodyPr/>
        <a:lstStyle/>
        <a:p>
          <a:endParaRPr lang="fr-FR"/>
        </a:p>
      </dgm:t>
    </dgm:pt>
    <dgm:pt modelId="{CBAF53AC-0CB5-4748-8C66-9DC6C6A8F9E6}" type="sibTrans" cxnId="{0E8131F4-DB34-4DE6-BFE3-2F98FFA38667}">
      <dgm:prSet/>
      <dgm:spPr/>
      <dgm:t>
        <a:bodyPr/>
        <a:lstStyle/>
        <a:p>
          <a:endParaRPr lang="fr-FR"/>
        </a:p>
      </dgm:t>
    </dgm:pt>
    <dgm:pt modelId="{4BE931EE-4522-4E9E-9751-5351C2719672}">
      <dgm:prSet/>
      <dgm:spPr/>
      <dgm:t>
        <a:bodyPr/>
        <a:lstStyle/>
        <a:p>
          <a:r>
            <a:rPr lang="fr-FR" dirty="0"/>
            <a:t>4</a:t>
          </a:r>
        </a:p>
      </dgm:t>
    </dgm:pt>
    <dgm:pt modelId="{A6D163C7-93F6-4CB9-8BE3-AE17FCD98B5E}" type="parTrans" cxnId="{D03406FC-3F29-4559-906A-61B2AAECF174}">
      <dgm:prSet/>
      <dgm:spPr/>
      <dgm:t>
        <a:bodyPr/>
        <a:lstStyle/>
        <a:p>
          <a:endParaRPr lang="fr-FR"/>
        </a:p>
      </dgm:t>
    </dgm:pt>
    <dgm:pt modelId="{13EFA6E0-6969-4A26-9F4A-060D49461371}" type="sibTrans" cxnId="{D03406FC-3F29-4559-906A-61B2AAECF174}">
      <dgm:prSet/>
      <dgm:spPr/>
      <dgm:t>
        <a:bodyPr/>
        <a:lstStyle/>
        <a:p>
          <a:endParaRPr lang="fr-FR"/>
        </a:p>
      </dgm:t>
    </dgm:pt>
    <dgm:pt modelId="{3BCF9E6A-26B1-420A-9D82-D50F2A4F1B54}" type="pres">
      <dgm:prSet presAssocID="{CD881527-69DD-4A9E-B893-1886DA09A2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7004DE9-DCB6-46E2-989C-E63763DB67B9}" type="pres">
      <dgm:prSet presAssocID="{7727BDF8-2179-4ECA-98CE-01E7A958FE4C}" presName="Accent1" presStyleCnt="0"/>
      <dgm:spPr/>
    </dgm:pt>
    <dgm:pt modelId="{DED5C2C5-5274-4255-9717-C1D2438CBEE4}" type="pres">
      <dgm:prSet presAssocID="{7727BDF8-2179-4ECA-98CE-01E7A958FE4C}" presName="Accent" presStyleLbl="node1" presStyleIdx="0" presStyleCnt="4"/>
      <dgm:spPr/>
    </dgm:pt>
    <dgm:pt modelId="{51A1CA97-00FF-4D34-8DE6-D2E25A35CDBC}" type="pres">
      <dgm:prSet presAssocID="{7727BDF8-2179-4ECA-98CE-01E7A958FE4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094B9FB-ED27-401E-8642-9F6872AFE4DB}" type="pres">
      <dgm:prSet presAssocID="{10FCFED9-76B4-44B2-8FE1-8F7C5BDEEEFF}" presName="Accent2" presStyleCnt="0"/>
      <dgm:spPr/>
    </dgm:pt>
    <dgm:pt modelId="{985D20D8-B442-4B16-A5CD-CC1957246789}" type="pres">
      <dgm:prSet presAssocID="{10FCFED9-76B4-44B2-8FE1-8F7C5BDEEEFF}" presName="Accent" presStyleLbl="node1" presStyleIdx="1" presStyleCnt="4"/>
      <dgm:spPr/>
    </dgm:pt>
    <dgm:pt modelId="{264B47A1-A05A-4815-8CBF-695AE9576E62}" type="pres">
      <dgm:prSet presAssocID="{10FCFED9-76B4-44B2-8FE1-8F7C5BDEEEFF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815E5D9F-9509-44DF-AE8F-4A4EA6F830AE}" type="pres">
      <dgm:prSet presAssocID="{F289F75F-F86E-4A97-886B-FAFF41E003E2}" presName="Accent3" presStyleCnt="0"/>
      <dgm:spPr/>
    </dgm:pt>
    <dgm:pt modelId="{FE6FEACB-2840-4C18-BC2A-DD46FF67DF93}" type="pres">
      <dgm:prSet presAssocID="{F289F75F-F86E-4A97-886B-FAFF41E003E2}" presName="Accent" presStyleLbl="node1" presStyleIdx="2" presStyleCnt="4"/>
      <dgm:spPr/>
    </dgm:pt>
    <dgm:pt modelId="{6A6DAE3E-BA2D-4471-B792-4D0BD8FB0168}" type="pres">
      <dgm:prSet presAssocID="{F289F75F-F86E-4A97-886B-FAFF41E003E2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B91EC795-2C4E-40BA-87A1-4CA68D43F2E2}" type="pres">
      <dgm:prSet presAssocID="{4BE931EE-4522-4E9E-9751-5351C2719672}" presName="Accent4" presStyleCnt="0"/>
      <dgm:spPr/>
    </dgm:pt>
    <dgm:pt modelId="{30F5E3B7-CEE4-45B3-9A5E-A37E08432C92}" type="pres">
      <dgm:prSet presAssocID="{4BE931EE-4522-4E9E-9751-5351C2719672}" presName="Accent" presStyleLbl="node1" presStyleIdx="3" presStyleCnt="4"/>
      <dgm:spPr/>
    </dgm:pt>
    <dgm:pt modelId="{5D85E11D-9D3C-4DFD-9593-731631330FAD}" type="pres">
      <dgm:prSet presAssocID="{4BE931EE-4522-4E9E-9751-5351C271967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DBB4EA16-2B8B-47D5-A268-0325C056CF26}" type="presOf" srcId="{7727BDF8-2179-4ECA-98CE-01E7A958FE4C}" destId="{51A1CA97-00FF-4D34-8DE6-D2E25A35CDBC}" srcOrd="0" destOrd="0" presId="urn:microsoft.com/office/officeart/2009/layout/CircleArrowProcess"/>
    <dgm:cxn modelId="{B3F55B3B-095E-4DE5-A9AF-BF365724A4A5}" type="presOf" srcId="{F289F75F-F86E-4A97-886B-FAFF41E003E2}" destId="{6A6DAE3E-BA2D-4471-B792-4D0BD8FB0168}" srcOrd="0" destOrd="0" presId="urn:microsoft.com/office/officeart/2009/layout/CircleArrowProcess"/>
    <dgm:cxn modelId="{13892967-D040-46CE-A262-E23A3C706FDA}" type="presOf" srcId="{CD881527-69DD-4A9E-B893-1886DA09A245}" destId="{3BCF9E6A-26B1-420A-9D82-D50F2A4F1B54}" srcOrd="0" destOrd="0" presId="urn:microsoft.com/office/officeart/2009/layout/CircleArrowProcess"/>
    <dgm:cxn modelId="{44EDF049-6E94-49AB-A941-EFD07D6D260E}" type="presOf" srcId="{10FCFED9-76B4-44B2-8FE1-8F7C5BDEEEFF}" destId="{264B47A1-A05A-4815-8CBF-695AE9576E62}" srcOrd="0" destOrd="0" presId="urn:microsoft.com/office/officeart/2009/layout/CircleArrowProcess"/>
    <dgm:cxn modelId="{0F50624F-1ECF-4A0C-AB7A-FFB186F5A0B9}" type="presOf" srcId="{4BE931EE-4522-4E9E-9751-5351C2719672}" destId="{5D85E11D-9D3C-4DFD-9593-731631330FAD}" srcOrd="0" destOrd="0" presId="urn:microsoft.com/office/officeart/2009/layout/CircleArrowProcess"/>
    <dgm:cxn modelId="{E7710587-13E5-44BA-8E9C-52C1A5DB6822}" srcId="{CD881527-69DD-4A9E-B893-1886DA09A245}" destId="{10FCFED9-76B4-44B2-8FE1-8F7C5BDEEEFF}" srcOrd="1" destOrd="0" parTransId="{771FACDF-7892-4596-993C-FE90B9049E90}" sibTransId="{9F6B7FDA-53FC-4478-BEB6-E87DA77A9FD2}"/>
    <dgm:cxn modelId="{0E8131F4-DB34-4DE6-BFE3-2F98FFA38667}" srcId="{CD881527-69DD-4A9E-B893-1886DA09A245}" destId="{F289F75F-F86E-4A97-886B-FAFF41E003E2}" srcOrd="2" destOrd="0" parTransId="{3D2AC9B6-8A10-429F-AD6A-584783CA96F7}" sibTransId="{CBAF53AC-0CB5-4748-8C66-9DC6C6A8F9E6}"/>
    <dgm:cxn modelId="{D413DEF9-9A69-4E5B-87B1-3845E2FD2B5A}" srcId="{CD881527-69DD-4A9E-B893-1886DA09A245}" destId="{7727BDF8-2179-4ECA-98CE-01E7A958FE4C}" srcOrd="0" destOrd="0" parTransId="{FF36C67A-4982-4BCF-AE53-73533A2C90F8}" sibTransId="{0F597184-E6D6-4C91-8A8C-722B3EEEB91E}"/>
    <dgm:cxn modelId="{D03406FC-3F29-4559-906A-61B2AAECF174}" srcId="{CD881527-69DD-4A9E-B893-1886DA09A245}" destId="{4BE931EE-4522-4E9E-9751-5351C2719672}" srcOrd="3" destOrd="0" parTransId="{A6D163C7-93F6-4CB9-8BE3-AE17FCD98B5E}" sibTransId="{13EFA6E0-6969-4A26-9F4A-060D49461371}"/>
    <dgm:cxn modelId="{F1D0A002-7FA5-447D-9C48-24ABCC777BD0}" type="presParOf" srcId="{3BCF9E6A-26B1-420A-9D82-D50F2A4F1B54}" destId="{D7004DE9-DCB6-46E2-989C-E63763DB67B9}" srcOrd="0" destOrd="0" presId="urn:microsoft.com/office/officeart/2009/layout/CircleArrowProcess"/>
    <dgm:cxn modelId="{E6F15EB6-8B97-4222-8412-1C1CFD452719}" type="presParOf" srcId="{D7004DE9-DCB6-46E2-989C-E63763DB67B9}" destId="{DED5C2C5-5274-4255-9717-C1D2438CBEE4}" srcOrd="0" destOrd="0" presId="urn:microsoft.com/office/officeart/2009/layout/CircleArrowProcess"/>
    <dgm:cxn modelId="{75FF1882-0313-405F-B853-CB5889FDA6F3}" type="presParOf" srcId="{3BCF9E6A-26B1-420A-9D82-D50F2A4F1B54}" destId="{51A1CA97-00FF-4D34-8DE6-D2E25A35CDBC}" srcOrd="1" destOrd="0" presId="urn:microsoft.com/office/officeart/2009/layout/CircleArrowProcess"/>
    <dgm:cxn modelId="{8A81DFA9-DAA8-40BD-A63A-4775836D5DF9}" type="presParOf" srcId="{3BCF9E6A-26B1-420A-9D82-D50F2A4F1B54}" destId="{F094B9FB-ED27-401E-8642-9F6872AFE4DB}" srcOrd="2" destOrd="0" presId="urn:microsoft.com/office/officeart/2009/layout/CircleArrowProcess"/>
    <dgm:cxn modelId="{83F34CB1-D9DC-4EA4-AF2B-DB8507E2819C}" type="presParOf" srcId="{F094B9FB-ED27-401E-8642-9F6872AFE4DB}" destId="{985D20D8-B442-4B16-A5CD-CC1957246789}" srcOrd="0" destOrd="0" presId="urn:microsoft.com/office/officeart/2009/layout/CircleArrowProcess"/>
    <dgm:cxn modelId="{0E3C29D7-E7A1-437D-85E7-8C5E112134B8}" type="presParOf" srcId="{3BCF9E6A-26B1-420A-9D82-D50F2A4F1B54}" destId="{264B47A1-A05A-4815-8CBF-695AE9576E62}" srcOrd="3" destOrd="0" presId="urn:microsoft.com/office/officeart/2009/layout/CircleArrowProcess"/>
    <dgm:cxn modelId="{8798CF7F-DE67-4EF3-8EFB-253B6FDC56AD}" type="presParOf" srcId="{3BCF9E6A-26B1-420A-9D82-D50F2A4F1B54}" destId="{815E5D9F-9509-44DF-AE8F-4A4EA6F830AE}" srcOrd="4" destOrd="0" presId="urn:microsoft.com/office/officeart/2009/layout/CircleArrowProcess"/>
    <dgm:cxn modelId="{81DC0439-A3F7-42E3-8962-1BCAD0E6C5EE}" type="presParOf" srcId="{815E5D9F-9509-44DF-AE8F-4A4EA6F830AE}" destId="{FE6FEACB-2840-4C18-BC2A-DD46FF67DF93}" srcOrd="0" destOrd="0" presId="urn:microsoft.com/office/officeart/2009/layout/CircleArrowProcess"/>
    <dgm:cxn modelId="{57627F51-ACDC-4703-8BA4-05755EEE68C0}" type="presParOf" srcId="{3BCF9E6A-26B1-420A-9D82-D50F2A4F1B54}" destId="{6A6DAE3E-BA2D-4471-B792-4D0BD8FB0168}" srcOrd="5" destOrd="0" presId="urn:microsoft.com/office/officeart/2009/layout/CircleArrowProcess"/>
    <dgm:cxn modelId="{6EEEB0AF-E99B-4351-A9D5-CCFF1DA870A1}" type="presParOf" srcId="{3BCF9E6A-26B1-420A-9D82-D50F2A4F1B54}" destId="{B91EC795-2C4E-40BA-87A1-4CA68D43F2E2}" srcOrd="6" destOrd="0" presId="urn:microsoft.com/office/officeart/2009/layout/CircleArrowProcess"/>
    <dgm:cxn modelId="{D0627EA7-C9AE-4229-9226-9430DD0BDF1E}" type="presParOf" srcId="{B91EC795-2C4E-40BA-87A1-4CA68D43F2E2}" destId="{30F5E3B7-CEE4-45B3-9A5E-A37E08432C92}" srcOrd="0" destOrd="0" presId="urn:microsoft.com/office/officeart/2009/layout/CircleArrowProcess"/>
    <dgm:cxn modelId="{EE3BE1C1-208C-4C52-BFBE-67208987E23D}" type="presParOf" srcId="{3BCF9E6A-26B1-420A-9D82-D50F2A4F1B54}" destId="{5D85E11D-9D3C-4DFD-9593-731631330FA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Cas d’application</a:t>
          </a: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Cas d’application</a:t>
          </a: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dirty="0"/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D4C76B-A66C-4237-90FA-2A449058A442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BE11483C-34F6-444A-A335-D18AC214FDBB}">
      <dgm:prSet phldrT="[Texte]" custT="1"/>
      <dgm:spPr/>
      <dgm:t>
        <a:bodyPr/>
        <a:lstStyle/>
        <a:p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99DD060A-CC54-42BA-B6DB-09B660F46934}" type="parTrans" cxnId="{CDE1A12C-4F05-4D80-AEE1-E8523DE91711}">
      <dgm:prSet/>
      <dgm:spPr/>
      <dgm:t>
        <a:bodyPr/>
        <a:lstStyle/>
        <a:p>
          <a:endParaRPr lang="fr-FR" sz="1600"/>
        </a:p>
      </dgm:t>
    </dgm:pt>
    <dgm:pt modelId="{6B41B099-ECFA-42D0-A9AE-9A1C284E15D3}" type="sibTrans" cxnId="{CDE1A12C-4F05-4D80-AEE1-E8523DE91711}">
      <dgm:prSet/>
      <dgm:spPr/>
      <dgm:t>
        <a:bodyPr/>
        <a:lstStyle/>
        <a:p>
          <a:endParaRPr lang="fr-FR" sz="1600"/>
        </a:p>
      </dgm:t>
    </dgm:pt>
    <dgm:pt modelId="{E72EA025-507B-43F8-9C88-A0FFB8F11FCB}">
      <dgm:prSet phldrT="[Texte]" custT="1"/>
      <dgm:spPr/>
      <dgm:t>
        <a:bodyPr/>
        <a:lstStyle/>
        <a:p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gm:t>
    </dgm:pt>
    <dgm:pt modelId="{0A5F9567-6B79-46B0-810A-2E0C031E190A}" type="parTrans" cxnId="{770DC3B1-BABF-44A2-AC84-163902DB4AAF}">
      <dgm:prSet/>
      <dgm:spPr/>
      <dgm:t>
        <a:bodyPr/>
        <a:lstStyle/>
        <a:p>
          <a:endParaRPr lang="fr-FR" sz="1600"/>
        </a:p>
      </dgm:t>
    </dgm:pt>
    <dgm:pt modelId="{D1CE3667-5D23-45D7-9BB0-2D4093AD8205}" type="sibTrans" cxnId="{770DC3B1-BABF-44A2-AC84-163902DB4AAF}">
      <dgm:prSet/>
      <dgm:spPr/>
      <dgm:t>
        <a:bodyPr/>
        <a:lstStyle/>
        <a:p>
          <a:endParaRPr lang="fr-FR" sz="1600"/>
        </a:p>
      </dgm:t>
    </dgm:pt>
    <dgm:pt modelId="{2AC724C7-BD6B-44BD-96C6-13189896530B}">
      <dgm:prSet custT="1"/>
      <dgm:spPr/>
      <dgm:t>
        <a:bodyPr/>
        <a:lstStyle/>
        <a:p>
          <a:r>
            <a:rPr lang="fr-FR" sz="1600" dirty="0"/>
            <a:t>Cas d’application</a:t>
          </a:r>
          <a:endParaRPr lang="fr-FR" sz="1600" b="0" dirty="0">
            <a:solidFill>
              <a:schemeClr val="bg1"/>
            </a:solidFill>
          </a:endParaRPr>
        </a:p>
      </dgm:t>
    </dgm:pt>
    <dgm:pt modelId="{CB737230-1871-4DFC-9E31-1C5B1B9012B7}" type="parTrans" cxnId="{EFEDD4BB-6672-42C9-99BA-E5756E0FC918}">
      <dgm:prSet/>
      <dgm:spPr/>
      <dgm:t>
        <a:bodyPr/>
        <a:lstStyle/>
        <a:p>
          <a:endParaRPr lang="fr-FR" sz="1600"/>
        </a:p>
      </dgm:t>
    </dgm:pt>
    <dgm:pt modelId="{39E88454-B991-4EEF-B635-E999135D6BC2}" type="sibTrans" cxnId="{EFEDD4BB-6672-42C9-99BA-E5756E0FC918}">
      <dgm:prSet/>
      <dgm:spPr/>
      <dgm:t>
        <a:bodyPr/>
        <a:lstStyle/>
        <a:p>
          <a:endParaRPr lang="fr-FR" sz="1600"/>
        </a:p>
      </dgm:t>
    </dgm:pt>
    <dgm:pt modelId="{D004BA47-1E75-4C27-A711-BCAE169E1E40}">
      <dgm:prSet custT="1"/>
      <dgm:spPr/>
      <dgm:t>
        <a:bodyPr/>
        <a:lstStyle/>
        <a:p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gm:t>
    </dgm:pt>
    <dgm:pt modelId="{D19C5A29-9C9E-46E2-9577-29F0ABE0C71C}" type="parTrans" cxnId="{F0F13664-053E-4D97-83CC-930FA5DD7827}">
      <dgm:prSet/>
      <dgm:spPr/>
      <dgm:t>
        <a:bodyPr/>
        <a:lstStyle/>
        <a:p>
          <a:endParaRPr lang="fr-FR" sz="1600"/>
        </a:p>
      </dgm:t>
    </dgm:pt>
    <dgm:pt modelId="{484A0435-E5B8-4C39-AFA4-17EBC8F35AA2}" type="sibTrans" cxnId="{F0F13664-053E-4D97-83CC-930FA5DD7827}">
      <dgm:prSet/>
      <dgm:spPr/>
      <dgm:t>
        <a:bodyPr/>
        <a:lstStyle/>
        <a:p>
          <a:endParaRPr lang="fr-FR" sz="1600"/>
        </a:p>
      </dgm:t>
    </dgm:pt>
    <dgm:pt modelId="{B29471BA-8B24-4BB9-BEA8-D98CC7792C6B}" type="pres">
      <dgm:prSet presAssocID="{78D4C76B-A66C-4237-90FA-2A449058A442}" presName="Name0" presStyleCnt="0">
        <dgm:presLayoutVars>
          <dgm:dir/>
          <dgm:resizeHandles val="exact"/>
        </dgm:presLayoutVars>
      </dgm:prSet>
      <dgm:spPr/>
    </dgm:pt>
    <dgm:pt modelId="{A9B02DDC-AB0E-4235-A2E6-DC7CB747CCFF}" type="pres">
      <dgm:prSet presAssocID="{BE11483C-34F6-444A-A335-D18AC214FDBB}" presName="parTxOnly" presStyleLbl="node1" presStyleIdx="0" presStyleCnt="4">
        <dgm:presLayoutVars>
          <dgm:bulletEnabled val="1"/>
        </dgm:presLayoutVars>
      </dgm:prSet>
      <dgm:spPr/>
    </dgm:pt>
    <dgm:pt modelId="{F018945C-63D6-42B4-844E-A3126F708F67}" type="pres">
      <dgm:prSet presAssocID="{6B41B099-ECFA-42D0-A9AE-9A1C284E15D3}" presName="parSpace" presStyleCnt="0"/>
      <dgm:spPr/>
    </dgm:pt>
    <dgm:pt modelId="{70D87195-F89A-4698-8B55-68A2820F3126}" type="pres">
      <dgm:prSet presAssocID="{E72EA025-507B-43F8-9C88-A0FFB8F11FCB}" presName="parTxOnly" presStyleLbl="node1" presStyleIdx="1" presStyleCnt="4">
        <dgm:presLayoutVars>
          <dgm:bulletEnabled val="1"/>
        </dgm:presLayoutVars>
      </dgm:prSet>
      <dgm:spPr/>
    </dgm:pt>
    <dgm:pt modelId="{7CFAD012-DAD9-4139-BEAB-4FFC8D1B8C0C}" type="pres">
      <dgm:prSet presAssocID="{D1CE3667-5D23-45D7-9BB0-2D4093AD8205}" presName="parSpace" presStyleCnt="0"/>
      <dgm:spPr/>
    </dgm:pt>
    <dgm:pt modelId="{13276037-65A8-4FAF-ADAA-5F962E95ABB4}" type="pres">
      <dgm:prSet presAssocID="{D004BA47-1E75-4C27-A711-BCAE169E1E40}" presName="parTxOnly" presStyleLbl="node1" presStyleIdx="2" presStyleCnt="4">
        <dgm:presLayoutVars>
          <dgm:bulletEnabled val="1"/>
        </dgm:presLayoutVars>
      </dgm:prSet>
      <dgm:spPr/>
    </dgm:pt>
    <dgm:pt modelId="{E9DABB1A-F888-4F81-9B05-94F7908BF1DD}" type="pres">
      <dgm:prSet presAssocID="{484A0435-E5B8-4C39-AFA4-17EBC8F35AA2}" presName="parSpace" presStyleCnt="0"/>
      <dgm:spPr/>
    </dgm:pt>
    <dgm:pt modelId="{22AAEBCF-C64F-461C-9183-A96621A623A3}" type="pres">
      <dgm:prSet presAssocID="{2AC724C7-BD6B-44BD-96C6-13189896530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8F1C4907-80CE-4EC4-9DCA-9FEBB8EC9330}" type="presOf" srcId="{D004BA47-1E75-4C27-A711-BCAE169E1E40}" destId="{13276037-65A8-4FAF-ADAA-5F962E95ABB4}" srcOrd="0" destOrd="0" presId="urn:microsoft.com/office/officeart/2005/8/layout/hChevron3"/>
    <dgm:cxn modelId="{CDE1A12C-4F05-4D80-AEE1-E8523DE91711}" srcId="{78D4C76B-A66C-4237-90FA-2A449058A442}" destId="{BE11483C-34F6-444A-A335-D18AC214FDBB}" srcOrd="0" destOrd="0" parTransId="{99DD060A-CC54-42BA-B6DB-09B660F46934}" sibTransId="{6B41B099-ECFA-42D0-A9AE-9A1C284E15D3}"/>
    <dgm:cxn modelId="{F0F13664-053E-4D97-83CC-930FA5DD7827}" srcId="{78D4C76B-A66C-4237-90FA-2A449058A442}" destId="{D004BA47-1E75-4C27-A711-BCAE169E1E40}" srcOrd="2" destOrd="0" parTransId="{D19C5A29-9C9E-46E2-9577-29F0ABE0C71C}" sibTransId="{484A0435-E5B8-4C39-AFA4-17EBC8F35AA2}"/>
    <dgm:cxn modelId="{12629B69-EA54-4BD8-8926-EF01B1EEE319}" type="presOf" srcId="{2AC724C7-BD6B-44BD-96C6-13189896530B}" destId="{22AAEBCF-C64F-461C-9183-A96621A623A3}" srcOrd="0" destOrd="0" presId="urn:microsoft.com/office/officeart/2005/8/layout/hChevron3"/>
    <dgm:cxn modelId="{0BE8B14C-6E42-40A4-999E-C3A44940089C}" type="presOf" srcId="{78D4C76B-A66C-4237-90FA-2A449058A442}" destId="{B29471BA-8B24-4BB9-BEA8-D98CC7792C6B}" srcOrd="0" destOrd="0" presId="urn:microsoft.com/office/officeart/2005/8/layout/hChevron3"/>
    <dgm:cxn modelId="{770DC3B1-BABF-44A2-AC84-163902DB4AAF}" srcId="{78D4C76B-A66C-4237-90FA-2A449058A442}" destId="{E72EA025-507B-43F8-9C88-A0FFB8F11FCB}" srcOrd="1" destOrd="0" parTransId="{0A5F9567-6B79-46B0-810A-2E0C031E190A}" sibTransId="{D1CE3667-5D23-45D7-9BB0-2D4093AD8205}"/>
    <dgm:cxn modelId="{EFEDD4BB-6672-42C9-99BA-E5756E0FC918}" srcId="{78D4C76B-A66C-4237-90FA-2A449058A442}" destId="{2AC724C7-BD6B-44BD-96C6-13189896530B}" srcOrd="3" destOrd="0" parTransId="{CB737230-1871-4DFC-9E31-1C5B1B9012B7}" sibTransId="{39E88454-B991-4EEF-B635-E999135D6BC2}"/>
    <dgm:cxn modelId="{6E4973D5-9133-4F3F-999A-37935123C76F}" type="presOf" srcId="{E72EA025-507B-43F8-9C88-A0FFB8F11FCB}" destId="{70D87195-F89A-4698-8B55-68A2820F3126}" srcOrd="0" destOrd="0" presId="urn:microsoft.com/office/officeart/2005/8/layout/hChevron3"/>
    <dgm:cxn modelId="{86A817EC-962E-44F7-8863-FB960DB40981}" type="presOf" srcId="{BE11483C-34F6-444A-A335-D18AC214FDBB}" destId="{A9B02DDC-AB0E-4235-A2E6-DC7CB747CCFF}" srcOrd="0" destOrd="0" presId="urn:microsoft.com/office/officeart/2005/8/layout/hChevron3"/>
    <dgm:cxn modelId="{45842AE8-B4C2-4998-A7D6-4002D213926B}" type="presParOf" srcId="{B29471BA-8B24-4BB9-BEA8-D98CC7792C6B}" destId="{A9B02DDC-AB0E-4235-A2E6-DC7CB747CCFF}" srcOrd="0" destOrd="0" presId="urn:microsoft.com/office/officeart/2005/8/layout/hChevron3"/>
    <dgm:cxn modelId="{AEE66026-44C9-4436-82C2-8003E46F92C1}" type="presParOf" srcId="{B29471BA-8B24-4BB9-BEA8-D98CC7792C6B}" destId="{F018945C-63D6-42B4-844E-A3126F708F67}" srcOrd="1" destOrd="0" presId="urn:microsoft.com/office/officeart/2005/8/layout/hChevron3"/>
    <dgm:cxn modelId="{8FBBBBC2-04F9-404D-94F8-BC6AADDF98CF}" type="presParOf" srcId="{B29471BA-8B24-4BB9-BEA8-D98CC7792C6B}" destId="{70D87195-F89A-4698-8B55-68A2820F3126}" srcOrd="2" destOrd="0" presId="urn:microsoft.com/office/officeart/2005/8/layout/hChevron3"/>
    <dgm:cxn modelId="{4BF32F0A-532A-403C-90A9-1643C908D0CF}" type="presParOf" srcId="{B29471BA-8B24-4BB9-BEA8-D98CC7792C6B}" destId="{7CFAD012-DAD9-4139-BEAB-4FFC8D1B8C0C}" srcOrd="3" destOrd="0" presId="urn:microsoft.com/office/officeart/2005/8/layout/hChevron3"/>
    <dgm:cxn modelId="{B4F2D62F-459F-40FB-9B0A-4F18D999A620}" type="presParOf" srcId="{B29471BA-8B24-4BB9-BEA8-D98CC7792C6B}" destId="{13276037-65A8-4FAF-ADAA-5F962E95ABB4}" srcOrd="4" destOrd="0" presId="urn:microsoft.com/office/officeart/2005/8/layout/hChevron3"/>
    <dgm:cxn modelId="{E87C8412-FB32-4DB1-B0CC-63109C56BE83}" type="presParOf" srcId="{B29471BA-8B24-4BB9-BEA8-D98CC7792C6B}" destId="{E9DABB1A-F888-4F81-9B05-94F7908BF1DD}" srcOrd="5" destOrd="0" presId="urn:microsoft.com/office/officeart/2005/8/layout/hChevron3"/>
    <dgm:cxn modelId="{3844C2E3-7C96-4DFB-82D8-5E6E11B08AFF}" type="presParOf" srcId="{B29471BA-8B24-4BB9-BEA8-D98CC7792C6B}" destId="{22AAEBCF-C64F-461C-9183-A96621A623A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C2C5-5274-4255-9717-C1D2438CBEE4}">
      <dsp:nvSpPr>
        <dsp:cNvPr id="0" name=""/>
        <dsp:cNvSpPr/>
      </dsp:nvSpPr>
      <dsp:spPr>
        <a:xfrm>
          <a:off x="1715883" y="0"/>
          <a:ext cx="1506043" cy="15061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1CA97-00FF-4D34-8DE6-D2E25A35CDBC}">
      <dsp:nvSpPr>
        <dsp:cNvPr id="0" name=""/>
        <dsp:cNvSpPr/>
      </dsp:nvSpPr>
      <dsp:spPr>
        <a:xfrm>
          <a:off x="2048394" y="545202"/>
          <a:ext cx="840457" cy="4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1</a:t>
          </a:r>
        </a:p>
      </dsp:txBody>
      <dsp:txXfrm>
        <a:off x="2048394" y="545202"/>
        <a:ext cx="840457" cy="420185"/>
      </dsp:txXfrm>
    </dsp:sp>
    <dsp:sp modelId="{985D20D8-B442-4B16-A5CD-CC1957246789}">
      <dsp:nvSpPr>
        <dsp:cNvPr id="0" name=""/>
        <dsp:cNvSpPr/>
      </dsp:nvSpPr>
      <dsp:spPr>
        <a:xfrm>
          <a:off x="1297491" y="865534"/>
          <a:ext cx="1506043" cy="15061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B47A1-A05A-4815-8CBF-695AE9576E62}">
      <dsp:nvSpPr>
        <dsp:cNvPr id="0" name=""/>
        <dsp:cNvSpPr/>
      </dsp:nvSpPr>
      <dsp:spPr>
        <a:xfrm>
          <a:off x="1628306" y="1412334"/>
          <a:ext cx="840457" cy="4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</a:t>
          </a:r>
        </a:p>
      </dsp:txBody>
      <dsp:txXfrm>
        <a:off x="1628306" y="1412334"/>
        <a:ext cx="840457" cy="420185"/>
      </dsp:txXfrm>
    </dsp:sp>
    <dsp:sp modelId="{FE6FEACB-2840-4C18-BC2A-DD46FF67DF93}">
      <dsp:nvSpPr>
        <dsp:cNvPr id="0" name=""/>
        <dsp:cNvSpPr/>
      </dsp:nvSpPr>
      <dsp:spPr>
        <a:xfrm>
          <a:off x="1715883" y="1734263"/>
          <a:ext cx="1506043" cy="150619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DAE3E-BA2D-4471-B792-4D0BD8FB0168}">
      <dsp:nvSpPr>
        <dsp:cNvPr id="0" name=""/>
        <dsp:cNvSpPr/>
      </dsp:nvSpPr>
      <dsp:spPr>
        <a:xfrm>
          <a:off x="2048394" y="2279465"/>
          <a:ext cx="840457" cy="4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3</a:t>
          </a:r>
        </a:p>
      </dsp:txBody>
      <dsp:txXfrm>
        <a:off x="2048394" y="2279465"/>
        <a:ext cx="840457" cy="420185"/>
      </dsp:txXfrm>
    </dsp:sp>
    <dsp:sp modelId="{30F5E3B7-CEE4-45B3-9A5E-A37E08432C92}">
      <dsp:nvSpPr>
        <dsp:cNvPr id="0" name=""/>
        <dsp:cNvSpPr/>
      </dsp:nvSpPr>
      <dsp:spPr>
        <a:xfrm>
          <a:off x="1404843" y="2699651"/>
          <a:ext cx="1293881" cy="129450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5E11D-9D3C-4DFD-9593-731631330FAD}">
      <dsp:nvSpPr>
        <dsp:cNvPr id="0" name=""/>
        <dsp:cNvSpPr/>
      </dsp:nvSpPr>
      <dsp:spPr>
        <a:xfrm>
          <a:off x="1628306" y="3146597"/>
          <a:ext cx="840457" cy="42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4</a:t>
          </a:r>
        </a:p>
      </dsp:txBody>
      <dsp:txXfrm>
        <a:off x="1628306" y="3146597"/>
        <a:ext cx="840457" cy="420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Cas d’application</a:t>
          </a:r>
        </a:p>
      </dsp:txBody>
      <dsp:txXfrm>
        <a:off x="8874163" y="0"/>
        <a:ext cx="3044746" cy="539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Cas d’application</a:t>
          </a:r>
        </a:p>
      </dsp:txBody>
      <dsp:txXfrm>
        <a:off x="8874163" y="0"/>
        <a:ext cx="3044746" cy="539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b="1" kern="1200" dirty="0">
            <a:solidFill>
              <a:prstClr val="black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DDC-AB0E-4235-A2E6-DC7CB747CCFF}">
      <dsp:nvSpPr>
        <dsp:cNvPr id="0" name=""/>
        <dsp:cNvSpPr/>
      </dsp:nvSpPr>
      <dsp:spPr>
        <a:xfrm>
          <a:off x="3571" y="0"/>
          <a:ext cx="3583780" cy="539034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Introduction</a:t>
          </a:r>
          <a:endParaRPr lang="fr-FR" sz="1600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3571" y="0"/>
        <a:ext cx="3449022" cy="539034"/>
      </dsp:txXfrm>
    </dsp:sp>
    <dsp:sp modelId="{70D87195-F89A-4698-8B55-68A2820F3126}">
      <dsp:nvSpPr>
        <dsp:cNvPr id="0" name=""/>
        <dsp:cNvSpPr/>
      </dsp:nvSpPr>
      <dsp:spPr>
        <a:xfrm>
          <a:off x="2870596" y="0"/>
          <a:ext cx="3583780" cy="539034"/>
        </a:xfrm>
        <a:prstGeom prst="chevron">
          <a:avLst/>
        </a:prstGeom>
        <a:solidFill>
          <a:schemeClr val="accent1">
            <a:shade val="80000"/>
            <a:hueOff val="-142825"/>
            <a:satOff val="1794"/>
            <a:lumOff val="10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Objectif de recherche</a:t>
          </a:r>
        </a:p>
      </dsp:txBody>
      <dsp:txXfrm>
        <a:off x="3140113" y="0"/>
        <a:ext cx="3044746" cy="539034"/>
      </dsp:txXfrm>
    </dsp:sp>
    <dsp:sp modelId="{13276037-65A8-4FAF-ADAA-5F962E95ABB4}">
      <dsp:nvSpPr>
        <dsp:cNvPr id="0" name=""/>
        <dsp:cNvSpPr/>
      </dsp:nvSpPr>
      <dsp:spPr>
        <a:xfrm>
          <a:off x="5737621" y="0"/>
          <a:ext cx="3583780" cy="539034"/>
        </a:xfrm>
        <a:prstGeom prst="chevron">
          <a:avLst/>
        </a:prstGeom>
        <a:solidFill>
          <a:schemeClr val="accent1">
            <a:shade val="80000"/>
            <a:hueOff val="-285649"/>
            <a:satOff val="3588"/>
            <a:lumOff val="21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rPr>
            <a:t>Revue de la littérature</a:t>
          </a:r>
        </a:p>
      </dsp:txBody>
      <dsp:txXfrm>
        <a:off x="6007138" y="0"/>
        <a:ext cx="3044746" cy="539034"/>
      </dsp:txXfrm>
    </dsp:sp>
    <dsp:sp modelId="{22AAEBCF-C64F-461C-9183-A96621A623A3}">
      <dsp:nvSpPr>
        <dsp:cNvPr id="0" name=""/>
        <dsp:cNvSpPr/>
      </dsp:nvSpPr>
      <dsp:spPr>
        <a:xfrm>
          <a:off x="8604646" y="0"/>
          <a:ext cx="3583780" cy="539034"/>
        </a:xfrm>
        <a:prstGeom prst="chevron">
          <a:avLst/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Cas d’application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8874163" y="0"/>
        <a:ext cx="3044746" cy="539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B17A-4A04-4249-AC47-8CBE9CC7AE86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4F299-70CA-40A1-860A-392D0DDFF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54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36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05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193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22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29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06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9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2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6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4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11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70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7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43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4F299-70CA-40A1-860A-392D0DDFF3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4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05CB-FF51-4698-B7B9-660335B56E20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2EC1-8815-430A-8501-8E140F95F044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87CF-37DA-4508-85F8-614E654EE1CB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987D-0EBE-4DEF-81AE-3AEE2DC72846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64D3-0E80-441C-9F90-4845563FE15B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A40-0224-4376-B06D-9C6897C2318B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53C7-C714-4AFC-B20A-C6C4BB8FD93F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8F30-84F7-48D7-92E4-61FC2302746B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6E5-26AF-490A-B0F7-4249BBAB1223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C94E-3B23-42E3-A8B2-C765E2809EBB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F85F771-7E93-439A-95F8-DA9657F852BA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A1D0834-FFC3-4816-9315-0A4854D977BF}" type="datetime1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urelie.edouard@ensam.e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aurelie.edouard@ensam.eu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image" Target="../media/image10.tiff"/><Relationship Id="rId10" Type="http://schemas.microsoft.com/office/2007/relationships/diagramDrawing" Target="../diagrams/drawing6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3.xml"/><Relationship Id="rId21" Type="http://schemas.openxmlformats.org/officeDocument/2006/relationships/diagramData" Target="../diagrams/data7.xml"/><Relationship Id="rId7" Type="http://schemas.openxmlformats.org/officeDocument/2006/relationships/tags" Target="../tags/tag7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microsoft.com/office/2007/relationships/diagramDrawing" Target="../diagrams/drawing7.xml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8.xml"/><Relationship Id="rId24" Type="http://schemas.openxmlformats.org/officeDocument/2006/relationships/diagramColors" Target="../diagrams/colors7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23" Type="http://schemas.openxmlformats.org/officeDocument/2006/relationships/diagramQuickStyle" Target="../diagrams/quickStyle7.xml"/><Relationship Id="rId10" Type="http://schemas.openxmlformats.org/officeDocument/2006/relationships/slideLayout" Target="../slideLayouts/slideLayout4.xml"/><Relationship Id="rId19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Relationship Id="rId22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430385-48CC-4B80-9817-B0A6F6BEE995}"/>
              </a:ext>
            </a:extLst>
          </p:cNvPr>
          <p:cNvSpPr/>
          <p:nvPr/>
        </p:nvSpPr>
        <p:spPr>
          <a:xfrm>
            <a:off x="4435830" y="-86627"/>
            <a:ext cx="7826756" cy="706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0EC07D-76A8-48CF-8057-36859086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892" y="1543924"/>
            <a:ext cx="6532190" cy="2201498"/>
          </a:xfrm>
        </p:spPr>
        <p:txBody>
          <a:bodyPr>
            <a:noAutofit/>
          </a:bodyPr>
          <a:lstStyle/>
          <a:p>
            <a:r>
              <a:rPr lang="fr-FR" sz="1800" b="1" kern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Entrepôts urbains et outils de l’Industrie 4.0: vers une meilleure performance des processus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023077-AD95-4761-9B3F-DA1611842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840" y="340119"/>
            <a:ext cx="5630735" cy="1239894"/>
          </a:xfrm>
        </p:spPr>
        <p:txBody>
          <a:bodyPr>
            <a:norm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Journées STP et Automatique de la SAGIP 2021</a:t>
            </a:r>
            <a:r>
              <a:rPr lang="en-US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fr-FR" sz="1400" b="0" i="1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25-26 </a:t>
            </a:r>
            <a:r>
              <a:rPr lang="fr-FR" sz="1400" b="0" i="1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Nov</a:t>
            </a:r>
            <a:r>
              <a:rPr lang="fr-FR" sz="1400" b="0" i="1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2021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7" name="Picture 2" descr="Résultat de recherche d'images pour &quot;logo la poste&quot;">
            <a:extLst>
              <a:ext uri="{FF2B5EF4-FFF2-40B4-BE49-F238E27FC236}">
                <a16:creationId xmlns:a16="http://schemas.microsoft.com/office/drawing/2014/main" id="{F02D2198-33BE-4645-A51A-153F0E30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6098" y="5719403"/>
            <a:ext cx="1419950" cy="10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79D85C-1BCC-4B92-A182-51F749C712FB}"/>
              </a:ext>
            </a:extLst>
          </p:cNvPr>
          <p:cNvSpPr/>
          <p:nvPr/>
        </p:nvSpPr>
        <p:spPr>
          <a:xfrm>
            <a:off x="5139892" y="3922165"/>
            <a:ext cx="65321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b="1" dirty="0">
                <a:latin typeface="Times New Roman" panose="02020603050405020304" pitchFamily="18" charset="0"/>
              </a:rPr>
              <a:t>Aurélie Edouard</a:t>
            </a: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  <a:hlinkClick r:id="rId5"/>
              </a:rPr>
              <a:t>aurelie.edouard@ensam.eu</a:t>
            </a:r>
            <a:r>
              <a:rPr lang="fr-FR" sz="1200" dirty="0">
                <a:latin typeface="Times New Roman" panose="02020603050405020304" pitchFamily="18" charset="0"/>
              </a:rPr>
              <a:t> </a:t>
            </a:r>
          </a:p>
          <a:p>
            <a:pPr algn="ctr" hangingPunct="0">
              <a:lnSpc>
                <a:spcPct val="200000"/>
              </a:lnSpc>
            </a:pPr>
            <a:r>
              <a:rPr lang="fr-FR" sz="1200" dirty="0">
                <a:latin typeface="Times New Roman" panose="02020603050405020304" pitchFamily="18" charset="0"/>
              </a:rPr>
              <a:t>Arts et Métiers, Paris, France </a:t>
            </a: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Directeur de </a:t>
            </a:r>
            <a:r>
              <a:rPr lang="fr-FR" sz="1200" dirty="0" err="1">
                <a:latin typeface="Times New Roman" panose="02020603050405020304" pitchFamily="18" charset="0"/>
              </a:rPr>
              <a:t>thése</a:t>
            </a:r>
            <a:r>
              <a:rPr lang="fr-FR" sz="1200" dirty="0">
                <a:latin typeface="Times New Roman" panose="02020603050405020304" pitchFamily="18" charset="0"/>
              </a:rPr>
              <a:t>: Samir </a:t>
            </a:r>
            <a:r>
              <a:rPr lang="fr-FR" sz="1200" dirty="0" err="1">
                <a:latin typeface="Times New Roman" panose="02020603050405020304" pitchFamily="18" charset="0"/>
              </a:rPr>
              <a:t>Lamouri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Co-directeur: Yves </a:t>
            </a:r>
            <a:r>
              <a:rPr lang="fr-FR" sz="1200" dirty="0" err="1">
                <a:latin typeface="Times New Roman" panose="02020603050405020304" pitchFamily="18" charset="0"/>
              </a:rPr>
              <a:t>Sallez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Encadrante: Virginie </a:t>
            </a:r>
            <a:r>
              <a:rPr lang="fr-FR" sz="1200" dirty="0" err="1">
                <a:latin typeface="Times New Roman" panose="02020603050405020304" pitchFamily="18" charset="0"/>
              </a:rPr>
              <a:t>Fortineau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Encadrant industriel: Alexandre Berger</a:t>
            </a:r>
          </a:p>
        </p:txBody>
      </p:sp>
      <p:pic>
        <p:nvPicPr>
          <p:cNvPr id="8" name="Image 7" descr="Une image contenant chemise, signe&#10;&#10;Description générée automatiquement">
            <a:extLst>
              <a:ext uri="{FF2B5EF4-FFF2-40B4-BE49-F238E27FC236}">
                <a16:creationId xmlns:a16="http://schemas.microsoft.com/office/drawing/2014/main" id="{A1C4E3C2-BE33-40E9-A974-DE758215E8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61"/>
          <a:stretch/>
        </p:blipFill>
        <p:spPr>
          <a:xfrm>
            <a:off x="4874536" y="5814547"/>
            <a:ext cx="2057780" cy="9684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3446CD-ED9C-4373-802C-BC3165D17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526" y="5998507"/>
            <a:ext cx="2519362" cy="7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3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5929"/>
            <a:ext cx="7729728" cy="586215"/>
          </a:xfrm>
        </p:spPr>
        <p:txBody>
          <a:bodyPr>
            <a:noAutofit/>
          </a:bodyPr>
          <a:lstStyle/>
          <a:p>
            <a:r>
              <a:rPr lang="fr-FR" sz="1800" dirty="0"/>
              <a:t>Cadre d’analyses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38B1F30-5843-4CA0-8F55-A7A2A74F0285}"/>
              </a:ext>
            </a:extLst>
          </p:cNvPr>
          <p:cNvGraphicFramePr/>
          <p:nvPr/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D69C111E-BEA5-4C6C-A734-2B258BD31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6462" y="1562496"/>
            <a:ext cx="7639076" cy="52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14F071-5DE1-4A09-96C6-C2320E93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9" y="2060056"/>
            <a:ext cx="10748180" cy="452362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5929"/>
            <a:ext cx="7729728" cy="586215"/>
          </a:xfrm>
        </p:spPr>
        <p:txBody>
          <a:bodyPr>
            <a:noAutofit/>
          </a:bodyPr>
          <a:lstStyle/>
          <a:p>
            <a:r>
              <a:rPr lang="fr-FR" sz="1800" dirty="0"/>
              <a:t>Revue de la littérature: Conclusions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38B1F30-5843-4CA0-8F55-A7A2A74F0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28085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46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CC8F459-668D-4F02-8DCE-93457FD52D44}"/>
              </a:ext>
            </a:extLst>
          </p:cNvPr>
          <p:cNvSpPr txBox="1"/>
          <p:nvPr/>
        </p:nvSpPr>
        <p:spPr>
          <a:xfrm>
            <a:off x="2398775" y="1907934"/>
            <a:ext cx="7379208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Fort potentiel d’usage des outils de l’Industrie 4.0 à chaque niveau du processus d'entreposage.</a:t>
            </a:r>
          </a:p>
          <a:p>
            <a:pPr algn="ctr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Mettre en valeur les technologies adéquates à l’environnement contraint de l’entrepôt urbain.</a:t>
            </a:r>
          </a:p>
          <a:p>
            <a:pPr algn="ctr">
              <a:spcAft>
                <a:spcPts val="18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Identifier le prisme d’analyse.</a:t>
            </a:r>
            <a:endParaRPr lang="en-US" sz="2400" dirty="0">
              <a:latin typeface="Times New Roman" panose="02020603050405020304" pitchFamily="18" charset="0"/>
            </a:endParaRPr>
          </a:p>
          <a:p>
            <a:pPr algn="ctr"/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Valider l'apport des technologies sur chaque processus de l’entrepôt urbain à l'aide de cas d'application.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5929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1800" dirty="0"/>
              <a:t>Perspectives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59EAF1-058A-4332-A482-D424E640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61" y="1496449"/>
            <a:ext cx="979712" cy="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38B1F30-5843-4CA0-8F55-A7A2A74F0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202395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Icône Next gratuite | icônes de Next PNG, ICO ou ICNS | Page 4">
            <a:extLst>
              <a:ext uri="{FF2B5EF4-FFF2-40B4-BE49-F238E27FC236}">
                <a16:creationId xmlns:a16="http://schemas.microsoft.com/office/drawing/2014/main" id="{A05D7EE0-6688-4C74-BC84-E4DCB147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9" y="4173320"/>
            <a:ext cx="1954852" cy="7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7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15929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1800" dirty="0"/>
              <a:t>Perspectives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F38B1F30-5843-4CA0-8F55-A7A2A74F0285}"/>
              </a:ext>
            </a:extLst>
          </p:cNvPr>
          <p:cNvGraphicFramePr/>
          <p:nvPr/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Résultat de recherche d'images pour &quot;principe  usine du futur industry 4.0&quot;">
            <a:extLst>
              <a:ext uri="{FF2B5EF4-FFF2-40B4-BE49-F238E27FC236}">
                <a16:creationId xmlns:a16="http://schemas.microsoft.com/office/drawing/2014/main" id="{0DFD4824-0D4A-40D5-AC8D-9CF651E9D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15598" r="2426" b="4825"/>
          <a:stretch/>
        </p:blipFill>
        <p:spPr bwMode="auto">
          <a:xfrm>
            <a:off x="2044995" y="1617356"/>
            <a:ext cx="8102010" cy="47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87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3671047-DA77-47D7-B588-E80CDC12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1800" dirty="0"/>
              <a:t>La Poste : devenir le partenaire référence des enseignes.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9F05C1-0272-4674-95A0-99E4AA315E9F}"/>
              </a:ext>
            </a:extLst>
          </p:cNvPr>
          <p:cNvSpPr txBox="1"/>
          <p:nvPr/>
        </p:nvSpPr>
        <p:spPr>
          <a:xfrm>
            <a:off x="2150474" y="1511862"/>
            <a:ext cx="7621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Offre</a:t>
            </a:r>
            <a:r>
              <a:rPr lang="en-US" dirty="0"/>
              <a:t> “stock de </a:t>
            </a:r>
            <a:r>
              <a:rPr lang="en-US" dirty="0" err="1"/>
              <a:t>proximité</a:t>
            </a:r>
            <a:r>
              <a:rPr lang="en-US" dirty="0"/>
              <a:t>” : </a:t>
            </a:r>
            <a:r>
              <a:rPr lang="en-US" dirty="0" err="1"/>
              <a:t>Déploiement</a:t>
            </a:r>
            <a:r>
              <a:rPr lang="en-US" dirty="0"/>
              <a:t> de 30 entrepôts </a:t>
            </a:r>
            <a:r>
              <a:rPr lang="en-US" dirty="0" err="1"/>
              <a:t>urbains</a:t>
            </a:r>
            <a:r>
              <a:rPr lang="en-US" dirty="0"/>
              <a:t> </a:t>
            </a:r>
            <a:r>
              <a:rPr lang="en-US" dirty="0" err="1"/>
              <a:t>d’ici</a:t>
            </a:r>
            <a:r>
              <a:rPr lang="en-US" dirty="0"/>
              <a:t> 2025</a:t>
            </a:r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F7568830-844E-4290-8803-DE526DC74F5A}"/>
              </a:ext>
            </a:extLst>
          </p:cNvPr>
          <p:cNvSpPr/>
          <p:nvPr/>
        </p:nvSpPr>
        <p:spPr>
          <a:xfrm>
            <a:off x="3200286" y="2188372"/>
            <a:ext cx="1499191" cy="855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Atoûts</a:t>
            </a:r>
            <a:r>
              <a:rPr lang="fr-FR" dirty="0"/>
              <a:t> de La Poste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30F6034-360C-4CA7-989D-22612C3622E4}"/>
              </a:ext>
            </a:extLst>
          </p:cNvPr>
          <p:cNvGrpSpPr/>
          <p:nvPr/>
        </p:nvGrpSpPr>
        <p:grpSpPr>
          <a:xfrm>
            <a:off x="2379906" y="2966728"/>
            <a:ext cx="3127358" cy="3251192"/>
            <a:chOff x="4096414" y="1505425"/>
            <a:chExt cx="4189161" cy="2976750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94B2DE1C-A8B1-479D-B004-6FB5C6E0CC3B}"/>
                </a:ext>
              </a:extLst>
            </p:cNvPr>
            <p:cNvSpPr/>
            <p:nvPr/>
          </p:nvSpPr>
          <p:spPr>
            <a:xfrm>
              <a:off x="4096414" y="1505425"/>
              <a:ext cx="4189161" cy="29767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A6D1EFDF-C667-4B89-B4FD-551BD75148DC}"/>
                </a:ext>
              </a:extLst>
            </p:cNvPr>
            <p:cNvSpPr txBox="1"/>
            <p:nvPr/>
          </p:nvSpPr>
          <p:spPr>
            <a:xfrm>
              <a:off x="4183600" y="1592611"/>
              <a:ext cx="4014789" cy="2557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Réseau de distribution large et régulier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nombreuses ressources humaines (80.000 postiers)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Un parc de véhicules propres inégalé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Des biens immobiliers stratégiques au cœur des villes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Nombreux partenaires : DPD, Chronopost,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Stuart…</a:t>
              </a:r>
              <a:endPara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82DE92C-BAFA-4F46-BD38-B0908E970A9A}"/>
              </a:ext>
            </a:extLst>
          </p:cNvPr>
          <p:cNvGrpSpPr/>
          <p:nvPr/>
        </p:nvGrpSpPr>
        <p:grpSpPr>
          <a:xfrm>
            <a:off x="5519857" y="2392865"/>
            <a:ext cx="1016570" cy="446483"/>
            <a:chOff x="2274936" y="545607"/>
            <a:chExt cx="1016570" cy="446483"/>
          </a:xfrm>
        </p:grpSpPr>
        <p:sp>
          <p:nvSpPr>
            <p:cNvPr id="25" name="Flèche : droite 24">
              <a:extLst>
                <a:ext uri="{FF2B5EF4-FFF2-40B4-BE49-F238E27FC236}">
                  <a16:creationId xmlns:a16="http://schemas.microsoft.com/office/drawing/2014/main" id="{680FB895-0891-4E1C-B59D-092B82C30979}"/>
                </a:ext>
              </a:extLst>
            </p:cNvPr>
            <p:cNvSpPr/>
            <p:nvPr/>
          </p:nvSpPr>
          <p:spPr>
            <a:xfrm>
              <a:off x="2274936" y="545607"/>
              <a:ext cx="1016570" cy="4464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èche : droite 4">
              <a:extLst>
                <a:ext uri="{FF2B5EF4-FFF2-40B4-BE49-F238E27FC236}">
                  <a16:creationId xmlns:a16="http://schemas.microsoft.com/office/drawing/2014/main" id="{37537E50-7476-405E-895B-FB23529C62BF}"/>
                </a:ext>
              </a:extLst>
            </p:cNvPr>
            <p:cNvSpPr txBox="1"/>
            <p:nvPr/>
          </p:nvSpPr>
          <p:spPr>
            <a:xfrm>
              <a:off x="2274936" y="634904"/>
              <a:ext cx="882625" cy="2678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kern="1200"/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A0D5EC0-EB04-4231-8B23-59E62E2A7C33}"/>
              </a:ext>
            </a:extLst>
          </p:cNvPr>
          <p:cNvSpPr/>
          <p:nvPr/>
        </p:nvSpPr>
        <p:spPr>
          <a:xfrm>
            <a:off x="7147987" y="2188372"/>
            <a:ext cx="1944324" cy="855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Entrepôt urbain + </a:t>
            </a:r>
            <a:r>
              <a:rPr lang="fr-FR" dirty="0" err="1"/>
              <a:t>Lab</a:t>
            </a:r>
            <a:r>
              <a:rPr lang="fr-FR" dirty="0"/>
              <a:t>’ Paris 08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CC562CF-AE79-477D-9704-F229DFF2FD67}"/>
              </a:ext>
            </a:extLst>
          </p:cNvPr>
          <p:cNvGrpSpPr/>
          <p:nvPr/>
        </p:nvGrpSpPr>
        <p:grpSpPr>
          <a:xfrm>
            <a:off x="6536426" y="2966728"/>
            <a:ext cx="3314578" cy="3251192"/>
            <a:chOff x="369414" y="1108862"/>
            <a:chExt cx="1793313" cy="2976750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60738941-D256-4725-A091-2C4BD1D7BDBF}"/>
                </a:ext>
              </a:extLst>
            </p:cNvPr>
            <p:cNvSpPr/>
            <p:nvPr/>
          </p:nvSpPr>
          <p:spPr>
            <a:xfrm>
              <a:off x="369414" y="1108862"/>
              <a:ext cx="1793313" cy="29767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 : coins arrondis 4">
              <a:extLst>
                <a:ext uri="{FF2B5EF4-FFF2-40B4-BE49-F238E27FC236}">
                  <a16:creationId xmlns:a16="http://schemas.microsoft.com/office/drawing/2014/main" id="{FC3FF54C-B0D2-4460-9ABE-DA6C843D9764}"/>
                </a:ext>
              </a:extLst>
            </p:cNvPr>
            <p:cNvSpPr txBox="1"/>
            <p:nvPr/>
          </p:nvSpPr>
          <p:spPr>
            <a:xfrm>
              <a:off x="421938" y="1161386"/>
              <a:ext cx="1688265" cy="2729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600 m2 libérés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Marché de niche/produits urgents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Contrats courts/longs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Stock mutualisé/déporté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/>
                <a:t>Offre d’intégration de la logistique retour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Personnalisation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fr-F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Garantir les offres du H+ au J+1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aphicFrame>
        <p:nvGraphicFramePr>
          <p:cNvPr id="18" name="Diagramme 17">
            <a:extLst>
              <a:ext uri="{FF2B5EF4-FFF2-40B4-BE49-F238E27FC236}">
                <a16:creationId xmlns:a16="http://schemas.microsoft.com/office/drawing/2014/main" id="{A54AB1C2-2F03-42AC-88A6-CCFB4EEE8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068758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8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3671047-DA77-47D7-B588-E80CDC12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1800" dirty="0"/>
              <a:t>Les cas d’application visés</a:t>
            </a:r>
          </a:p>
        </p:txBody>
      </p:sp>
      <p:graphicFrame>
        <p:nvGraphicFramePr>
          <p:cNvPr id="19" name="Diagramme 18">
            <a:extLst>
              <a:ext uri="{FF2B5EF4-FFF2-40B4-BE49-F238E27FC236}">
                <a16:creationId xmlns:a16="http://schemas.microsoft.com/office/drawing/2014/main" id="{28B6E713-44B0-490E-9209-A0E0300C8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271059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5D8C685D-349F-4A80-BB15-863F334EE0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13" r="28666"/>
          <a:stretch/>
        </p:blipFill>
        <p:spPr>
          <a:xfrm>
            <a:off x="8577098" y="2484989"/>
            <a:ext cx="2145353" cy="327128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93B9DE-C806-4453-AFBC-0F839E537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622" y="4489963"/>
            <a:ext cx="3359411" cy="20937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D5215C-B8C7-49EE-83A2-33CFDAD9E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716" y="2105247"/>
            <a:ext cx="3080065" cy="17778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EF0AF2-32F7-41CC-A5C4-89E06E509B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0781" y="2105247"/>
            <a:ext cx="3108706" cy="174905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4CD03A60-20F5-4E53-A231-256FA82D55AA}"/>
              </a:ext>
            </a:extLst>
          </p:cNvPr>
          <p:cNvSpPr txBox="1"/>
          <p:nvPr/>
        </p:nvSpPr>
        <p:spPr>
          <a:xfrm>
            <a:off x="980854" y="1675092"/>
            <a:ext cx="6108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222222"/>
                </a:solidFill>
                <a:effectLst/>
                <a:latin typeface="Circular"/>
              </a:rPr>
              <a:t>Système de stockage et de récupération automatisé (ASRS)</a:t>
            </a:r>
            <a:endParaRPr lang="fr-FR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6C82F6-E18F-41E6-97FF-FD01AFCDB914}"/>
              </a:ext>
            </a:extLst>
          </p:cNvPr>
          <p:cNvSpPr txBox="1"/>
          <p:nvPr/>
        </p:nvSpPr>
        <p:spPr>
          <a:xfrm>
            <a:off x="1942010" y="4120631"/>
            <a:ext cx="3916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222222"/>
                </a:solidFill>
                <a:effectLst/>
                <a:latin typeface="Circular"/>
              </a:rPr>
              <a:t>Fabrication additive (imprimantes 3D)</a:t>
            </a:r>
            <a:endParaRPr lang="fr-FR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C12AD0-D86D-47C2-A211-C788F392BD71}"/>
              </a:ext>
            </a:extLst>
          </p:cNvPr>
          <p:cNvSpPr txBox="1"/>
          <p:nvPr/>
        </p:nvSpPr>
        <p:spPr>
          <a:xfrm>
            <a:off x="8915804" y="1920581"/>
            <a:ext cx="151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222222"/>
                </a:solidFill>
                <a:latin typeface="Circular"/>
              </a:rPr>
              <a:t>Exosquelettes</a:t>
            </a:r>
          </a:p>
        </p:txBody>
      </p:sp>
    </p:spTree>
    <p:extLst>
      <p:ext uri="{BB962C8B-B14F-4D97-AF65-F5344CB8AC3E}">
        <p14:creationId xmlns:p14="http://schemas.microsoft.com/office/powerpoint/2010/main" val="145983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>
            <a:extLst>
              <a:ext uri="{FF2B5EF4-FFF2-40B4-BE49-F238E27FC236}">
                <a16:creationId xmlns:a16="http://schemas.microsoft.com/office/drawing/2014/main" id="{3D20D060-C155-4FD5-AE20-C268185F4C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97B500-B030-4960-ADAF-41E390ADA493}"/>
              </a:ext>
            </a:extLst>
          </p:cNvPr>
          <p:cNvSpPr/>
          <p:nvPr/>
        </p:nvSpPr>
        <p:spPr>
          <a:xfrm>
            <a:off x="4435830" y="-86627"/>
            <a:ext cx="7826756" cy="7064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EB37138D-D931-4BEF-95C2-A299BC64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892" y="1543924"/>
            <a:ext cx="6532190" cy="2201498"/>
          </a:xfrm>
        </p:spPr>
        <p:txBody>
          <a:bodyPr>
            <a:noAutofit/>
          </a:bodyPr>
          <a:lstStyle/>
          <a:p>
            <a:r>
              <a:rPr lang="fr-FR" sz="1800" b="1" kern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Entrepôts urbains et outils de l’Industrie 4.0: vers une meilleure performance des processus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375ADB2B-762B-4408-B969-C22953B5F07F}"/>
              </a:ext>
            </a:extLst>
          </p:cNvPr>
          <p:cNvSpPr txBox="1">
            <a:spLocks/>
          </p:cNvSpPr>
          <p:nvPr/>
        </p:nvSpPr>
        <p:spPr>
          <a:xfrm>
            <a:off x="5533840" y="340119"/>
            <a:ext cx="5630735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tx1"/>
                </a:solidFill>
                <a:latin typeface="Trebuchet MS" panose="020B0603020202020204" pitchFamily="34" charset="0"/>
              </a:rPr>
              <a:t>Journées STP et Automatique de la SAGIP 2021</a:t>
            </a:r>
            <a:r>
              <a:rPr lang="en-US" sz="1400" b="1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fr-FR" sz="1400" i="1">
                <a:solidFill>
                  <a:schemeClr val="tx1"/>
                </a:solidFill>
                <a:latin typeface="Trebuchet MS" panose="020B0603020202020204" pitchFamily="34" charset="0"/>
              </a:rPr>
              <a:t>25-26 Nov 2021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3" name="Picture 2" descr="Résultat de recherche d'images pour &quot;logo la poste&quot;">
            <a:extLst>
              <a:ext uri="{FF2B5EF4-FFF2-40B4-BE49-F238E27FC236}">
                <a16:creationId xmlns:a16="http://schemas.microsoft.com/office/drawing/2014/main" id="{E3B4C69F-E6CF-4CAE-A65C-B8B7C505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6098" y="5719403"/>
            <a:ext cx="1419950" cy="10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2B0626F-1F70-4B8B-80A4-F12043323018}"/>
              </a:ext>
            </a:extLst>
          </p:cNvPr>
          <p:cNvSpPr/>
          <p:nvPr/>
        </p:nvSpPr>
        <p:spPr>
          <a:xfrm>
            <a:off x="5139892" y="3922165"/>
            <a:ext cx="65321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b="1" dirty="0">
                <a:latin typeface="Times New Roman" panose="02020603050405020304" pitchFamily="18" charset="0"/>
              </a:rPr>
              <a:t>Aurélie Edouard</a:t>
            </a: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  <a:hlinkClick r:id="rId5"/>
              </a:rPr>
              <a:t>aurelie.edouard@ensam.eu</a:t>
            </a:r>
            <a:r>
              <a:rPr lang="fr-FR" sz="1200" dirty="0">
                <a:latin typeface="Times New Roman" panose="02020603050405020304" pitchFamily="18" charset="0"/>
              </a:rPr>
              <a:t> </a:t>
            </a:r>
          </a:p>
          <a:p>
            <a:pPr algn="ctr" hangingPunct="0">
              <a:lnSpc>
                <a:spcPct val="200000"/>
              </a:lnSpc>
            </a:pPr>
            <a:r>
              <a:rPr lang="fr-FR" sz="1200" dirty="0">
                <a:latin typeface="Times New Roman" panose="02020603050405020304" pitchFamily="18" charset="0"/>
              </a:rPr>
              <a:t>Arts et Métiers, Paris, France </a:t>
            </a: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Directeur de </a:t>
            </a:r>
            <a:r>
              <a:rPr lang="fr-FR" sz="1200" dirty="0" err="1">
                <a:latin typeface="Times New Roman" panose="02020603050405020304" pitchFamily="18" charset="0"/>
              </a:rPr>
              <a:t>thése</a:t>
            </a:r>
            <a:r>
              <a:rPr lang="fr-FR" sz="1200" dirty="0">
                <a:latin typeface="Times New Roman" panose="02020603050405020304" pitchFamily="18" charset="0"/>
              </a:rPr>
              <a:t>: Samir </a:t>
            </a:r>
            <a:r>
              <a:rPr lang="fr-FR" sz="1200" dirty="0" err="1">
                <a:latin typeface="Times New Roman" panose="02020603050405020304" pitchFamily="18" charset="0"/>
              </a:rPr>
              <a:t>Lamouri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Co-directeur: Yves </a:t>
            </a:r>
            <a:r>
              <a:rPr lang="fr-FR" sz="1200" dirty="0" err="1">
                <a:latin typeface="Times New Roman" panose="02020603050405020304" pitchFamily="18" charset="0"/>
              </a:rPr>
              <a:t>Sallez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Encadrante: Virginie </a:t>
            </a:r>
            <a:r>
              <a:rPr lang="fr-FR" sz="1200" dirty="0" err="1">
                <a:latin typeface="Times New Roman" panose="02020603050405020304" pitchFamily="18" charset="0"/>
              </a:rPr>
              <a:t>Fortineau</a:t>
            </a:r>
            <a:endParaRPr lang="fr-FR" sz="1200" dirty="0">
              <a:latin typeface="Times New Roman" panose="02020603050405020304" pitchFamily="18" charset="0"/>
            </a:endParaRPr>
          </a:p>
          <a:p>
            <a:pPr algn="ctr" hangingPunct="0"/>
            <a:r>
              <a:rPr lang="fr-FR" sz="1200" dirty="0">
                <a:latin typeface="Times New Roman" panose="02020603050405020304" pitchFamily="18" charset="0"/>
              </a:rPr>
              <a:t>Encadrant industriel: Alexandre Berger</a:t>
            </a:r>
          </a:p>
        </p:txBody>
      </p:sp>
      <p:pic>
        <p:nvPicPr>
          <p:cNvPr id="15" name="Image 14" descr="Une image contenant chemise, signe&#10;&#10;Description générée automatiquement">
            <a:extLst>
              <a:ext uri="{FF2B5EF4-FFF2-40B4-BE49-F238E27FC236}">
                <a16:creationId xmlns:a16="http://schemas.microsoft.com/office/drawing/2014/main" id="{03596702-81EF-4EC4-B07F-AE5BD6B1C2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161"/>
          <a:stretch/>
        </p:blipFill>
        <p:spPr>
          <a:xfrm>
            <a:off x="4874536" y="5814547"/>
            <a:ext cx="2057780" cy="9684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FE5C8E7-8E25-40E4-A6E8-6A3813E04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526" y="5998507"/>
            <a:ext cx="2519362" cy="7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Contenu</a:t>
            </a:r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CBE120-6298-4866-B375-D883C31A5BD4}"/>
              </a:ext>
            </a:extLst>
          </p:cNvPr>
          <p:cNvSpPr txBox="1"/>
          <p:nvPr/>
        </p:nvSpPr>
        <p:spPr>
          <a:xfrm>
            <a:off x="3867431" y="1683628"/>
            <a:ext cx="7729728" cy="547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400" b="1" dirty="0"/>
              <a:t>Introduction</a:t>
            </a:r>
          </a:p>
          <a:p>
            <a:pPr>
              <a:lnSpc>
                <a:spcPct val="250000"/>
              </a:lnSpc>
            </a:pPr>
            <a:r>
              <a:rPr lang="fr-FR" sz="2400" b="1" dirty="0"/>
              <a:t>Objectif de recherche</a:t>
            </a:r>
          </a:p>
          <a:p>
            <a:pPr>
              <a:lnSpc>
                <a:spcPct val="250000"/>
              </a:lnSpc>
            </a:pPr>
            <a:r>
              <a:rPr lang="fr-FR" sz="2400" b="1" dirty="0"/>
              <a:t>Revue de la littérature</a:t>
            </a:r>
          </a:p>
          <a:p>
            <a:pPr>
              <a:lnSpc>
                <a:spcPct val="250000"/>
              </a:lnSpc>
            </a:pPr>
            <a:r>
              <a:rPr lang="fr-FR" sz="2400" b="1" dirty="0"/>
              <a:t>Cas d’application</a:t>
            </a:r>
            <a:endParaRPr lang="fr-FR" sz="2400" dirty="0"/>
          </a:p>
          <a:p>
            <a:pPr marL="857250" lvl="1" indent="-400050">
              <a:lnSpc>
                <a:spcPct val="250000"/>
              </a:lnSpc>
              <a:buFont typeface="+mj-lt"/>
              <a:buAutoNum type="alphaLcPeriod"/>
            </a:pPr>
            <a:endParaRPr lang="fr-FR" sz="2400" dirty="0"/>
          </a:p>
          <a:p>
            <a:pPr marL="400050" indent="-400050">
              <a:lnSpc>
                <a:spcPct val="250000"/>
              </a:lnSpc>
              <a:buFont typeface="+mj-lt"/>
              <a:buAutoNum type="romanUcPeriod"/>
            </a:pPr>
            <a:endParaRPr lang="fr-FR" sz="240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6E5804A-4AF6-43EC-A7C1-897A841F3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536059"/>
              </p:ext>
            </p:extLst>
          </p:nvPr>
        </p:nvGraphicFramePr>
        <p:xfrm>
          <a:off x="594841" y="1683628"/>
          <a:ext cx="4519419" cy="399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51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46B8EC87-89DB-43B2-9616-E5B23855CD53}"/>
              </a:ext>
            </a:extLst>
          </p:cNvPr>
          <p:cNvSpPr txBox="1"/>
          <p:nvPr/>
        </p:nvSpPr>
        <p:spPr>
          <a:xfrm>
            <a:off x="514308" y="5648463"/>
            <a:ext cx="1116338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« </a:t>
            </a:r>
            <a:r>
              <a:rPr lang="fr-FR" sz="1600" dirty="0"/>
              <a:t>Processus d'optimisation des activités de logistique et de transport des entreprises privées en milieu urbain tout en considérant l'environnement de la circulation, la congestion du trafic et la consommation d'énergie </a:t>
            </a:r>
            <a:r>
              <a:rPr lang="en-US" sz="1600" dirty="0"/>
              <a:t>» E. Taniguchi and al</a:t>
            </a:r>
            <a:r>
              <a:rPr lang="en-US" dirty="0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la logistique urbaine: Qu’est-ce que c’est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17C42-08F0-4AFA-8881-9F2537DC2D8B}"/>
              </a:ext>
            </a:extLst>
          </p:cNvPr>
          <p:cNvSpPr txBox="1"/>
          <p:nvPr/>
        </p:nvSpPr>
        <p:spPr>
          <a:xfrm>
            <a:off x="916074" y="6311392"/>
            <a:ext cx="99256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u="sng" dirty="0"/>
              <a:t>Sources</a:t>
            </a:r>
            <a:r>
              <a:rPr lang="en-US" sz="1050" dirty="0"/>
              <a:t> :</a:t>
            </a:r>
            <a:r>
              <a:rPr lang="en-US" sz="1050" dirty="0" err="1"/>
              <a:t>Crainic</a:t>
            </a:r>
            <a:r>
              <a:rPr lang="en-US" sz="1050" dirty="0"/>
              <a:t>, T. G., </a:t>
            </a:r>
            <a:r>
              <a:rPr lang="en-US" sz="1050" dirty="0" err="1"/>
              <a:t>Errico</a:t>
            </a:r>
            <a:r>
              <a:rPr lang="en-US" sz="1050" dirty="0"/>
              <a:t>, F., Rei, W., &amp; Ricciardi, N. (2012). Integrating c2e and c2c Traffic into City Logistics Planning. Procedia - Social and Behavioral Sciences, 39, 47–60. http://doi.org/10.1016/j.sbspro.2012.03.090</a:t>
            </a:r>
          </a:p>
          <a:p>
            <a:r>
              <a:rPr lang="en-US" sz="1050" dirty="0"/>
              <a:t>Taniguchi, E., R. G. Thompson, and T. Yamada. 1999. “Modelling City Logistics.” International Conference on City Logistics, 1ST, 1999, CAIRNS, Queensland, Australia.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825D4204-D6FF-4170-9F37-3406E65D7A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187897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52ADE3DA-34D3-4428-AE07-3911CFEE01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5110" y="1603986"/>
            <a:ext cx="7047587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principaux thèmes de la logistique urbaine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17C42-08F0-4AFA-8881-9F2537DC2D8B}"/>
              </a:ext>
            </a:extLst>
          </p:cNvPr>
          <p:cNvSpPr txBox="1"/>
          <p:nvPr/>
        </p:nvSpPr>
        <p:spPr>
          <a:xfrm>
            <a:off x="916074" y="6311392"/>
            <a:ext cx="99256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u="sng" dirty="0"/>
              <a:t>Sources</a:t>
            </a:r>
            <a:r>
              <a:rPr lang="en-US" sz="1050" dirty="0"/>
              <a:t> :.</a:t>
            </a:r>
            <a:r>
              <a:rPr lang="en-GB" sz="1050" dirty="0"/>
              <a:t>A. </a:t>
            </a:r>
            <a:r>
              <a:rPr lang="en-GB" sz="1050" dirty="0" err="1"/>
              <a:t>Lagorio</a:t>
            </a:r>
            <a:r>
              <a:rPr lang="en-GB" sz="1050" dirty="0"/>
              <a:t>, R. Pinto, and R. </a:t>
            </a:r>
            <a:r>
              <a:rPr lang="en-GB" sz="1050" dirty="0" err="1"/>
              <a:t>Golini</a:t>
            </a:r>
            <a:r>
              <a:rPr lang="en-GB" sz="1050" dirty="0"/>
              <a:t>, “Research in urban logistics: a systematic literature review,” Int. J. Phys. </a:t>
            </a:r>
            <a:r>
              <a:rPr lang="en-GB" sz="1050" dirty="0" err="1"/>
              <a:t>Distrib</a:t>
            </a:r>
            <a:r>
              <a:rPr lang="en-GB" sz="1050" dirty="0"/>
              <a:t>. </a:t>
            </a:r>
            <a:r>
              <a:rPr lang="en-GB" sz="1050" dirty="0" err="1"/>
              <a:t>Logist</a:t>
            </a:r>
            <a:r>
              <a:rPr lang="en-GB" sz="1050" dirty="0"/>
              <a:t>. </a:t>
            </a:r>
            <a:r>
              <a:rPr lang="en-GB" sz="1050" dirty="0" err="1"/>
              <a:t>Manag</a:t>
            </a:r>
            <a:r>
              <a:rPr lang="en-GB" sz="1050" dirty="0"/>
              <a:t>., vol. 46, no. 10, pp. 908–931, 2016.</a:t>
            </a:r>
            <a:r>
              <a:rPr lang="en-US" sz="1050" dirty="0"/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462E06-1DDD-4E22-96EE-C2A5B6B1496B}"/>
              </a:ext>
            </a:extLst>
          </p:cNvPr>
          <p:cNvSpPr txBox="1"/>
          <p:nvPr/>
        </p:nvSpPr>
        <p:spPr>
          <a:xfrm>
            <a:off x="1766887" y="1878840"/>
            <a:ext cx="8658225" cy="438581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Zones à trafic limité (TFZ) / ZFE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Zones de chargement/déchargement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Livraisons hors horaires denses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Tarification routière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Voies multi-usages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Tramway pour les marchandises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Participation des parties prenantes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Évaluation et comparaison des performances des solutions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Centres de consolidation urbaine (CCU), centres de distribution urbaine (CDU) et points de transit (PT)</a:t>
            </a:r>
          </a:p>
          <a:p>
            <a:pPr>
              <a:spcBef>
                <a:spcPts val="600"/>
              </a:spcBef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Technologies de l'information et de la communication / Systèmes de transport intelligents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Commerce électronique/e-commerce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Points de ramassage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Véhicules verts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Livraison à vélo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Technologies à faibles émissions et pollution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Drones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7D84A6-E5D0-4423-811F-CFA3F75C160C}"/>
              </a:ext>
            </a:extLst>
          </p:cNvPr>
          <p:cNvSpPr/>
          <p:nvPr/>
        </p:nvSpPr>
        <p:spPr>
          <a:xfrm>
            <a:off x="6346086" y="2782305"/>
            <a:ext cx="3593512" cy="34366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fr-FR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AE47F3FA-241C-450D-B577-19BD527D6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952268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9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fr-FR" sz="2000" dirty="0"/>
              <a:t>Le commerce électronique : quels impacts sur les prestataires de services logistiques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17C42-08F0-4AFA-8881-9F2537DC2D8B}"/>
              </a:ext>
            </a:extLst>
          </p:cNvPr>
          <p:cNvSpPr txBox="1"/>
          <p:nvPr/>
        </p:nvSpPr>
        <p:spPr>
          <a:xfrm>
            <a:off x="916074" y="6311392"/>
            <a:ext cx="99256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u="sng" dirty="0"/>
              <a:t>Sources</a:t>
            </a:r>
            <a:r>
              <a:rPr lang="en-US" sz="1050" dirty="0"/>
              <a:t> : </a:t>
            </a:r>
            <a:r>
              <a:rPr lang="en-GB" sz="1050" dirty="0"/>
              <a:t>D. </a:t>
            </a:r>
            <a:r>
              <a:rPr lang="en-GB" sz="1050" dirty="0" err="1"/>
              <a:t>Schöder</a:t>
            </a:r>
            <a:r>
              <a:rPr lang="en-GB" sz="1050" dirty="0"/>
              <a:t>, F. Ding, and J. K. Campos, “The Impact of E-Commerce Development on Urban Logistics Sustainability,” Open J. Soc. Sci., vol. 04, no. 03, pp. 1–6, 2016.</a:t>
            </a:r>
            <a:endParaRPr lang="en-US" sz="105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16E980-DF95-4390-A4AD-097A991607C2}"/>
              </a:ext>
            </a:extLst>
          </p:cNvPr>
          <p:cNvSpPr txBox="1"/>
          <p:nvPr/>
        </p:nvSpPr>
        <p:spPr>
          <a:xfrm>
            <a:off x="6548438" y="1771190"/>
            <a:ext cx="42932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De nouveaux défis, tels que...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livraisons rapides et flexibles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livraisons à domicile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gestion des retours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2"/>
                </a:solidFill>
              </a:rPr>
              <a:t>... entraînant...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lots de plus petite taille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 de trajets avec des camions partiellement remplis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Inadéquation avec les pratiques actuelles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Et créent des préoccupations.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Congestion du trafic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Émissions de gaz à effet de serre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8A2971-DC94-4F73-8AE0-BE9212D3E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68" y="2060659"/>
            <a:ext cx="4805632" cy="3638550"/>
          </a:xfrm>
          <a:prstGeom prst="rect">
            <a:avLst/>
          </a:prstGeom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9D4BDDFE-22AC-4CE2-9B97-CE3966520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050939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378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en-US" sz="2000" dirty="0" err="1"/>
              <a:t>Quelles</a:t>
            </a:r>
            <a:r>
              <a:rPr lang="en-US" sz="2000" dirty="0"/>
              <a:t> solutions?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17C42-08F0-4AFA-8881-9F2537DC2D8B}"/>
              </a:ext>
            </a:extLst>
          </p:cNvPr>
          <p:cNvSpPr txBox="1"/>
          <p:nvPr/>
        </p:nvSpPr>
        <p:spPr>
          <a:xfrm>
            <a:off x="916074" y="6311392"/>
            <a:ext cx="99256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u="sng" dirty="0"/>
              <a:t>Sources</a:t>
            </a:r>
            <a:r>
              <a:rPr lang="en-US" sz="1050" dirty="0"/>
              <a:t> :</a:t>
            </a:r>
            <a:r>
              <a:rPr lang="en-GB" sz="1050" dirty="0"/>
              <a:t> </a:t>
            </a:r>
            <a:r>
              <a:rPr lang="en-US" sz="1050" dirty="0" err="1"/>
              <a:t>Bresciani</a:t>
            </a:r>
            <a:r>
              <a:rPr lang="en-US" sz="1050" dirty="0"/>
              <a:t>, Chiara &amp; </a:t>
            </a:r>
            <a:r>
              <a:rPr lang="en-US" sz="1050" dirty="0" err="1"/>
              <a:t>Colorni</a:t>
            </a:r>
            <a:r>
              <a:rPr lang="en-US" sz="1050" dirty="0"/>
              <a:t>, Alberto &amp; Lia, Federico &amp; </a:t>
            </a:r>
            <a:r>
              <a:rPr lang="en-US" sz="1050" dirty="0" err="1"/>
              <a:t>Luè</a:t>
            </a:r>
            <a:r>
              <a:rPr lang="en-US" sz="1050" dirty="0"/>
              <a:t>, Alessandro &amp; </a:t>
            </a:r>
            <a:r>
              <a:rPr lang="en-US" sz="1050" dirty="0" err="1"/>
              <a:t>Nocerino</a:t>
            </a:r>
            <a:r>
              <a:rPr lang="en-US" sz="1050" dirty="0"/>
              <a:t>, Roberto. (2016). Behavioral Change and Social Innovation Through Reward: An Integrated Engagement System for Personal Mobility, Urban Logistics and Housing Efficiency. Transportation Research Procedia. 14. 353-361. 10.1016/j.trpro.2016.05.087.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07DE97-26D2-4EE6-904C-A9B55E2F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802" y="1769126"/>
            <a:ext cx="6109154" cy="4168599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297A83E-4949-4FF5-BEA7-93666227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901886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055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BB11DD5B-8D22-4C13-A404-E8F27460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Les entrepôts </a:t>
            </a:r>
            <a:r>
              <a:rPr lang="en-US" sz="2000" dirty="0" err="1"/>
              <a:t>urbains</a:t>
            </a:r>
            <a:r>
              <a:rPr lang="en-US" sz="2000" dirty="0"/>
              <a:t> pour </a:t>
            </a:r>
            <a:r>
              <a:rPr lang="en-US" sz="2000" dirty="0" err="1"/>
              <a:t>répondre</a:t>
            </a:r>
            <a:r>
              <a:rPr lang="en-US" sz="2000" dirty="0"/>
              <a:t> aux </a:t>
            </a:r>
            <a:r>
              <a:rPr lang="en-US" sz="2000" dirty="0" err="1"/>
              <a:t>enjeux</a:t>
            </a:r>
            <a:r>
              <a:rPr lang="en-US" sz="2000" dirty="0"/>
              <a:t> de la </a:t>
            </a:r>
            <a:r>
              <a:rPr lang="en-US" sz="2000" dirty="0" err="1"/>
              <a:t>logistique</a:t>
            </a:r>
            <a:r>
              <a:rPr lang="en-US" sz="2000" dirty="0"/>
              <a:t> </a:t>
            </a:r>
            <a:r>
              <a:rPr lang="en-US" sz="2000" dirty="0" err="1"/>
              <a:t>urbaine</a:t>
            </a:r>
            <a:r>
              <a:rPr lang="en-US" sz="2000" dirty="0"/>
              <a:t>?</a:t>
            </a:r>
            <a:endParaRPr lang="fr-FR" sz="2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4C9AFCA-F469-48DB-9A69-696315A9C9F9}"/>
              </a:ext>
            </a:extLst>
          </p:cNvPr>
          <p:cNvSpPr txBox="1"/>
          <p:nvPr/>
        </p:nvSpPr>
        <p:spPr>
          <a:xfrm>
            <a:off x="460692" y="161122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Chaîne d'approvisionnement sans entrepôt urbain (UW)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A64C9D5-0BE1-40C2-8D3B-F1C28D9493DC}"/>
              </a:ext>
            </a:extLst>
          </p:cNvPr>
          <p:cNvSpPr txBox="1"/>
          <p:nvPr/>
        </p:nvSpPr>
        <p:spPr>
          <a:xfrm>
            <a:off x="6096000" y="1611223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Chaîne d'approvisionnement avec entrepôt urbain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1E83F9-9B34-4ECB-8B40-D0EA4EBEB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88" y="2184183"/>
            <a:ext cx="5344414" cy="2489634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8BE064-F172-46D5-80D1-78AA4C5F3197}"/>
              </a:ext>
            </a:extLst>
          </p:cNvPr>
          <p:cNvCxnSpPr>
            <a:cxnSpLocks/>
          </p:cNvCxnSpPr>
          <p:nvPr/>
        </p:nvCxnSpPr>
        <p:spPr>
          <a:xfrm>
            <a:off x="6088379" y="2444337"/>
            <a:ext cx="0" cy="2000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566F7480-BB2F-4A35-91DF-39C90E287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869" y="2220773"/>
            <a:ext cx="4979605" cy="2586736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5AA0C65D-88E9-499B-893E-3734669555F6}"/>
              </a:ext>
            </a:extLst>
          </p:cNvPr>
          <p:cNvSpPr/>
          <p:nvPr/>
        </p:nvSpPr>
        <p:spPr>
          <a:xfrm>
            <a:off x="3358746" y="5119655"/>
            <a:ext cx="254040" cy="245698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CE92C97-0004-45D9-BC29-810F0DB2B563}"/>
              </a:ext>
            </a:extLst>
          </p:cNvPr>
          <p:cNvSpPr/>
          <p:nvPr/>
        </p:nvSpPr>
        <p:spPr>
          <a:xfrm rot="5844867">
            <a:off x="3426417" y="5477444"/>
            <a:ext cx="146702" cy="13508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E375B37-6FF9-4EBF-8D71-FE9F7C676458}"/>
              </a:ext>
            </a:extLst>
          </p:cNvPr>
          <p:cNvSpPr txBox="1"/>
          <p:nvPr/>
        </p:nvSpPr>
        <p:spPr>
          <a:xfrm>
            <a:off x="3637523" y="4807509"/>
            <a:ext cx="5241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Légende</a:t>
            </a:r>
          </a:p>
          <a:p>
            <a:r>
              <a:rPr lang="fr-FR" dirty="0"/>
              <a:t>Client professionnel</a:t>
            </a:r>
          </a:p>
          <a:p>
            <a:r>
              <a:rPr lang="fr-FR" dirty="0">
                <a:solidFill>
                  <a:srgbClr val="000000"/>
                </a:solidFill>
                <a:latin typeface="-apple-system"/>
              </a:rPr>
              <a:t>Client particulier</a:t>
            </a:r>
          </a:p>
          <a:p>
            <a:r>
              <a:rPr lang="fr-FR" dirty="0"/>
              <a:t>Camions ou voitures classiques</a:t>
            </a:r>
          </a:p>
          <a:p>
            <a:r>
              <a:rPr lang="fr-FR" dirty="0"/>
              <a:t>Camions ou voitures respectueux de l'environnement</a:t>
            </a:r>
          </a:p>
          <a:p>
            <a:r>
              <a:rPr lang="fr-FR" dirty="0"/>
              <a:t>Centre de consolidation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47B0499-D184-4239-A576-9CD28AC786A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285356" y="5737607"/>
            <a:ext cx="400819" cy="20190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92832C2-D367-41B2-AAEB-76ED8CA01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356" y="5991804"/>
            <a:ext cx="400819" cy="21309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421798D-5237-4C02-A5D2-BDE5AABF4323}"/>
              </a:ext>
            </a:extLst>
          </p:cNvPr>
          <p:cNvSpPr/>
          <p:nvPr/>
        </p:nvSpPr>
        <p:spPr>
          <a:xfrm>
            <a:off x="3385873" y="6263569"/>
            <a:ext cx="226913" cy="2011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E187B7C6-A6F0-4D14-BB43-89A302AAD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465937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343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La revolution de </a:t>
            </a:r>
            <a:r>
              <a:rPr lang="en-US" sz="2000" dirty="0" err="1"/>
              <a:t>l’Industrie</a:t>
            </a:r>
            <a:r>
              <a:rPr lang="en-US" sz="2000" dirty="0"/>
              <a:t> 4.0</a:t>
            </a:r>
            <a:endParaRPr lang="fr-FR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3331F-EBE2-43FF-B1ED-2C2A7F2E7E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6692" y="1615416"/>
            <a:ext cx="1160544" cy="46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- 99,99 %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2CAE52-2F64-4BF2-A21D-5091DA04FA5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27711" y="2043002"/>
            <a:ext cx="2228655" cy="55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variation du prix du To entre 1980 et 2017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4C4E87E-0102-477E-9557-4E4F77C451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43912" y="1705070"/>
            <a:ext cx="128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stockage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077D30-FBF7-4309-BD76-34DF7E2F2E8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31779" y="1603986"/>
            <a:ext cx="1160544" cy="46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- 99,58 %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3FF851-EBD2-4AA6-A995-DE1155C0C41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672799" y="2054433"/>
            <a:ext cx="2334088" cy="539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variation du prix du Mbps entre 1998 et 2010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A23F2B2-6C04-4D7D-A40A-DE144A31551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358599" y="1710644"/>
            <a:ext cx="116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réseau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7D0E95-49D7-4A9E-8DF6-A625AD805CF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976867" y="1603986"/>
            <a:ext cx="1160544" cy="46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- 99,94 %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2C660C-63C3-4DC9-B505-57811EC1D12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517886" y="2054433"/>
            <a:ext cx="2334087" cy="539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variation du prix du GFLOPS entre 2007 et 2017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8E6195B-4AF0-4EAE-9B09-646186C0969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203687" y="1713447"/>
            <a:ext cx="13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calcul</a:t>
            </a:r>
          </a:p>
        </p:txBody>
      </p:sp>
      <p:sp>
        <p:nvSpPr>
          <p:cNvPr id="80" name="Flèche : bas 79">
            <a:extLst>
              <a:ext uri="{FF2B5EF4-FFF2-40B4-BE49-F238E27FC236}">
                <a16:creationId xmlns:a16="http://schemas.microsoft.com/office/drawing/2014/main" id="{E9E09528-7A37-43E0-8829-2B9F89AD6E1D}"/>
              </a:ext>
            </a:extLst>
          </p:cNvPr>
          <p:cNvSpPr/>
          <p:nvPr/>
        </p:nvSpPr>
        <p:spPr>
          <a:xfrm>
            <a:off x="4455236" y="2543025"/>
            <a:ext cx="709518" cy="60862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Flèche : bas 82">
            <a:extLst>
              <a:ext uri="{FF2B5EF4-FFF2-40B4-BE49-F238E27FC236}">
                <a16:creationId xmlns:a16="http://schemas.microsoft.com/office/drawing/2014/main" id="{941F46E1-0140-4CF3-98D8-C74509D29E38}"/>
              </a:ext>
            </a:extLst>
          </p:cNvPr>
          <p:cNvSpPr/>
          <p:nvPr/>
        </p:nvSpPr>
        <p:spPr>
          <a:xfrm>
            <a:off x="8291843" y="2543025"/>
            <a:ext cx="709518" cy="60862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4F27055B-D20F-48D2-A522-8CD4A7D9CB9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969" t="14808" r="13531" b="19452"/>
          <a:stretch/>
        </p:blipFill>
        <p:spPr>
          <a:xfrm>
            <a:off x="1684686" y="3239171"/>
            <a:ext cx="1509515" cy="922351"/>
          </a:xfrm>
          <a:prstGeom prst="ellipse">
            <a:avLst/>
          </a:prstGeom>
          <a:effectLst>
            <a:softEdge rad="0"/>
          </a:effectLst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3D4561A3-C8B4-453C-AEC7-F1148C6D83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7971" y="4756069"/>
            <a:ext cx="1538396" cy="952389"/>
          </a:xfrm>
          <a:prstGeom prst="ellipse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67B8AC3B-C592-41C5-8174-CBBDBE20EFE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8102" b="24213"/>
          <a:stretch/>
        </p:blipFill>
        <p:spPr>
          <a:xfrm>
            <a:off x="3533849" y="3190812"/>
            <a:ext cx="1417279" cy="959296"/>
          </a:xfrm>
          <a:prstGeom prst="ellipse">
            <a:avLst/>
          </a:prstGeom>
          <a:ln>
            <a:solidFill>
              <a:srgbClr val="00B0F0"/>
            </a:solidFill>
          </a:ln>
        </p:spPr>
      </p:pic>
      <p:sp>
        <p:nvSpPr>
          <p:cNvPr id="89" name="ZoneTexte 88">
            <a:extLst>
              <a:ext uri="{FF2B5EF4-FFF2-40B4-BE49-F238E27FC236}">
                <a16:creationId xmlns:a16="http://schemas.microsoft.com/office/drawing/2014/main" id="{5E9AEBE2-151E-4FA0-AF4A-F0724D76EEDD}"/>
              </a:ext>
            </a:extLst>
          </p:cNvPr>
          <p:cNvSpPr txBox="1"/>
          <p:nvPr/>
        </p:nvSpPr>
        <p:spPr>
          <a:xfrm>
            <a:off x="3601369" y="4098385"/>
            <a:ext cx="1255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Robots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EDF33E79-EEBB-44C6-AE8E-C2A731E41113}"/>
              </a:ext>
            </a:extLst>
          </p:cNvPr>
          <p:cNvGrpSpPr/>
          <p:nvPr/>
        </p:nvGrpSpPr>
        <p:grpSpPr>
          <a:xfrm>
            <a:off x="4306636" y="4787018"/>
            <a:ext cx="1538396" cy="967094"/>
            <a:chOff x="6088379" y="5493569"/>
            <a:chExt cx="1538396" cy="967094"/>
          </a:xfrm>
        </p:grpSpPr>
        <p:pic>
          <p:nvPicPr>
            <p:cNvPr id="91" name="Image 90">
              <a:extLst>
                <a:ext uri="{FF2B5EF4-FFF2-40B4-BE49-F238E27FC236}">
                  <a16:creationId xmlns:a16="http://schemas.microsoft.com/office/drawing/2014/main" id="{3F4A0943-81A2-4975-896B-13D309B94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9713" r="10750"/>
            <a:stretch/>
          </p:blipFill>
          <p:spPr>
            <a:xfrm>
              <a:off x="6088379" y="5493569"/>
              <a:ext cx="1538396" cy="967094"/>
            </a:xfrm>
            <a:prstGeom prst="ellipse">
              <a:avLst/>
            </a:prstGeom>
          </p:spPr>
        </p:pic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C4EE444-5874-4786-8EF2-B621D5429637}"/>
                </a:ext>
              </a:extLst>
            </p:cNvPr>
            <p:cNvSpPr txBox="1"/>
            <p:nvPr/>
          </p:nvSpPr>
          <p:spPr>
            <a:xfrm>
              <a:off x="6414313" y="5747251"/>
              <a:ext cx="8865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1"/>
                  </a:solidFill>
                </a:rPr>
                <a:t>IoT</a:t>
              </a:r>
            </a:p>
          </p:txBody>
        </p:sp>
      </p:grpSp>
      <p:pic>
        <p:nvPicPr>
          <p:cNvPr id="93" name="Image 92">
            <a:extLst>
              <a:ext uri="{FF2B5EF4-FFF2-40B4-BE49-F238E27FC236}">
                <a16:creationId xmlns:a16="http://schemas.microsoft.com/office/drawing/2014/main" id="{05311D2B-859A-48C5-9379-0A2F37E89B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9355" y="3247978"/>
            <a:ext cx="1548657" cy="967094"/>
          </a:xfrm>
          <a:prstGeom prst="ellipse">
            <a:avLst/>
          </a:prstGeom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0474DF4B-3BAC-4B54-8FB5-9822D8E2EAD1}"/>
              </a:ext>
            </a:extLst>
          </p:cNvPr>
          <p:cNvSpPr txBox="1"/>
          <p:nvPr/>
        </p:nvSpPr>
        <p:spPr>
          <a:xfrm>
            <a:off x="4936638" y="4151252"/>
            <a:ext cx="2334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Simulation</a:t>
            </a:r>
          </a:p>
          <a:p>
            <a:pPr algn="ctr"/>
            <a:r>
              <a:rPr lang="fr-FR" sz="1400" dirty="0"/>
              <a:t>Jumeaux numériques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B9EE1FEF-C0AE-4570-A339-5A56AF8AEBA6}"/>
              </a:ext>
            </a:extLst>
          </p:cNvPr>
          <p:cNvGrpSpPr/>
          <p:nvPr/>
        </p:nvGrpSpPr>
        <p:grpSpPr>
          <a:xfrm>
            <a:off x="6113175" y="4828843"/>
            <a:ext cx="1500464" cy="1478630"/>
            <a:chOff x="9469281" y="5199168"/>
            <a:chExt cx="1500464" cy="1478630"/>
          </a:xfrm>
        </p:grpSpPr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43EBAA2C-C794-4D8B-9FF2-1730A5442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0545"/>
            <a:stretch/>
          </p:blipFill>
          <p:spPr>
            <a:xfrm>
              <a:off x="9469281" y="5199168"/>
              <a:ext cx="1500464" cy="941288"/>
            </a:xfrm>
            <a:prstGeom prst="ellipse">
              <a:avLst/>
            </a:prstGeom>
          </p:spPr>
        </p:pic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D4158558-D7D5-421F-9F49-587359B870CC}"/>
                </a:ext>
              </a:extLst>
            </p:cNvPr>
            <p:cNvSpPr txBox="1"/>
            <p:nvPr/>
          </p:nvSpPr>
          <p:spPr>
            <a:xfrm>
              <a:off x="9521036" y="6154578"/>
              <a:ext cx="141552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Intelligence </a:t>
              </a:r>
              <a:r>
                <a:rPr lang="fr-FR" sz="1400" dirty="0" err="1"/>
                <a:t>articficiel</a:t>
              </a:r>
              <a:endParaRPr lang="fr-FR" sz="1400" dirty="0"/>
            </a:p>
          </p:txBody>
        </p:sp>
      </p:grpSp>
      <p:pic>
        <p:nvPicPr>
          <p:cNvPr id="98" name="Image 97">
            <a:extLst>
              <a:ext uri="{FF2B5EF4-FFF2-40B4-BE49-F238E27FC236}">
                <a16:creationId xmlns:a16="http://schemas.microsoft.com/office/drawing/2014/main" id="{70F720B4-8879-4D8E-BFAA-B35D20FB3B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13074" y="3250831"/>
            <a:ext cx="1580202" cy="972777"/>
          </a:xfrm>
          <a:prstGeom prst="ellipse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DDF5F7EC-9F0F-492B-8E31-4DFE0D8112F3}"/>
              </a:ext>
            </a:extLst>
          </p:cNvPr>
          <p:cNvSpPr txBox="1"/>
          <p:nvPr/>
        </p:nvSpPr>
        <p:spPr>
          <a:xfrm>
            <a:off x="8958793" y="4150108"/>
            <a:ext cx="1288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Réalité augmentée</a:t>
            </a:r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CA9ABF50-D785-4255-96FA-574883FD92FD}"/>
              </a:ext>
            </a:extLst>
          </p:cNvPr>
          <p:cNvGrpSpPr/>
          <p:nvPr/>
        </p:nvGrpSpPr>
        <p:grpSpPr>
          <a:xfrm>
            <a:off x="7914125" y="4724617"/>
            <a:ext cx="1580202" cy="1091896"/>
            <a:chOff x="4952369" y="1969971"/>
            <a:chExt cx="1580202" cy="931399"/>
          </a:xfrm>
        </p:grpSpPr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FCD6A3EC-4F6F-4B59-BB07-7E594C996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9564" t="7942" b="7194"/>
            <a:stretch/>
          </p:blipFill>
          <p:spPr>
            <a:xfrm>
              <a:off x="4974770" y="1969971"/>
              <a:ext cx="1488820" cy="931399"/>
            </a:xfrm>
            <a:prstGeom prst="ellipse">
              <a:avLst/>
            </a:prstGeom>
          </p:spPr>
        </p:pic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4AA096B5-4418-4B9D-A11F-39EE82FFFF38}"/>
                </a:ext>
              </a:extLst>
            </p:cNvPr>
            <p:cNvSpPr txBox="1"/>
            <p:nvPr/>
          </p:nvSpPr>
          <p:spPr>
            <a:xfrm>
              <a:off x="4952369" y="2147436"/>
              <a:ext cx="1580202" cy="262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" name="Image 102">
            <a:extLst>
              <a:ext uri="{FF2B5EF4-FFF2-40B4-BE49-F238E27FC236}">
                <a16:creationId xmlns:a16="http://schemas.microsoft.com/office/drawing/2014/main" id="{5402378E-7E68-4ED6-83FE-9D133ACB0B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9735" y="3213957"/>
            <a:ext cx="1463798" cy="972777"/>
          </a:xfrm>
          <a:prstGeom prst="ellipse">
            <a:avLst/>
          </a:prstGeom>
        </p:spPr>
      </p:pic>
      <p:sp>
        <p:nvSpPr>
          <p:cNvPr id="104" name="ZoneTexte 103">
            <a:extLst>
              <a:ext uri="{FF2B5EF4-FFF2-40B4-BE49-F238E27FC236}">
                <a16:creationId xmlns:a16="http://schemas.microsoft.com/office/drawing/2014/main" id="{2DD5EC92-34DB-4127-AC5F-4161D3AA534C}"/>
              </a:ext>
            </a:extLst>
          </p:cNvPr>
          <p:cNvSpPr txBox="1"/>
          <p:nvPr/>
        </p:nvSpPr>
        <p:spPr>
          <a:xfrm>
            <a:off x="7043110" y="4142606"/>
            <a:ext cx="1580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Fabrication additive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3F29F4F8-4D6F-4C30-92C0-9482D6AC7CCA}"/>
              </a:ext>
            </a:extLst>
          </p:cNvPr>
          <p:cNvSpPr txBox="1"/>
          <p:nvPr/>
        </p:nvSpPr>
        <p:spPr>
          <a:xfrm>
            <a:off x="1783756" y="4186734"/>
            <a:ext cx="1255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Données massives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7C34A082-9A55-40CD-9268-31BDA3AB5FF5}"/>
              </a:ext>
            </a:extLst>
          </p:cNvPr>
          <p:cNvSpPr txBox="1"/>
          <p:nvPr/>
        </p:nvSpPr>
        <p:spPr>
          <a:xfrm>
            <a:off x="916074" y="6311392"/>
            <a:ext cx="99256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u="sng" dirty="0"/>
              <a:t>Sources</a:t>
            </a:r>
            <a:r>
              <a:rPr lang="en-US" sz="1050" dirty="0"/>
              <a:t> :</a:t>
            </a:r>
            <a:r>
              <a:rPr lang="en-GB" sz="1050" dirty="0"/>
              <a:t> </a:t>
            </a:r>
            <a:r>
              <a:rPr lang="fr-FR" sz="1050" dirty="0"/>
              <a:t>Alexandre </a:t>
            </a:r>
            <a:r>
              <a:rPr lang="fr-FR" sz="1050" dirty="0" err="1"/>
              <a:t>Moeuf</a:t>
            </a:r>
            <a:r>
              <a:rPr lang="fr-FR" sz="1050" dirty="0"/>
              <a:t>, Robert Pellerin, Samir </a:t>
            </a:r>
            <a:r>
              <a:rPr lang="fr-FR" sz="1050" dirty="0" err="1"/>
              <a:t>Lamouri</a:t>
            </a:r>
            <a:r>
              <a:rPr lang="fr-FR" sz="1050" dirty="0"/>
              <a:t>, Simon Tamayo-Giraldo &amp; Rodolphe </a:t>
            </a:r>
            <a:r>
              <a:rPr lang="fr-FR" sz="1050" dirty="0" err="1"/>
              <a:t>Barbaray</a:t>
            </a:r>
            <a:r>
              <a:rPr lang="fr-FR" sz="1050" dirty="0"/>
              <a:t> (2017): The </a:t>
            </a:r>
            <a:r>
              <a:rPr lang="fr-FR" sz="1050" dirty="0" err="1"/>
              <a:t>industrial</a:t>
            </a:r>
            <a:r>
              <a:rPr lang="fr-FR" sz="1050" dirty="0"/>
              <a:t> management of </a:t>
            </a:r>
            <a:r>
              <a:rPr lang="fr-FR" sz="1050" dirty="0" err="1"/>
              <a:t>SMEs</a:t>
            </a:r>
            <a:r>
              <a:rPr lang="fr-FR" sz="1050" dirty="0"/>
              <a:t> in the </a:t>
            </a:r>
            <a:r>
              <a:rPr lang="fr-FR" sz="1050" dirty="0" err="1"/>
              <a:t>era</a:t>
            </a:r>
            <a:r>
              <a:rPr lang="fr-FR" sz="1050" dirty="0"/>
              <a:t> of </a:t>
            </a:r>
            <a:r>
              <a:rPr lang="fr-FR" sz="1050" dirty="0" err="1"/>
              <a:t>Industry</a:t>
            </a:r>
            <a:r>
              <a:rPr lang="fr-FR" sz="1050" dirty="0"/>
              <a:t> 4.0, International Journal of Production </a:t>
            </a:r>
            <a:r>
              <a:rPr lang="fr-FR" sz="1050" dirty="0" err="1"/>
              <a:t>Research</a:t>
            </a:r>
            <a:r>
              <a:rPr lang="fr-FR" sz="1050" dirty="0"/>
              <a:t>, DOI: 10.1080/00207543.2017.1372647 </a:t>
            </a:r>
            <a:endParaRPr lang="en-US" sz="1050" dirty="0"/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F3ED9819-A216-42A8-AAEA-FA6DACBC399A}"/>
              </a:ext>
            </a:extLst>
          </p:cNvPr>
          <p:cNvSpPr txBox="1"/>
          <p:nvPr/>
        </p:nvSpPr>
        <p:spPr>
          <a:xfrm>
            <a:off x="4421658" y="5789236"/>
            <a:ext cx="1255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Internet des </a:t>
            </a:r>
            <a:r>
              <a:rPr lang="fr-FR" sz="1400" dirty="0" err="1"/>
              <a:t>ojets</a:t>
            </a:r>
            <a:endParaRPr lang="fr-FR" sz="1400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589D17F8-257C-4673-9E78-DC86798FE45B}"/>
              </a:ext>
            </a:extLst>
          </p:cNvPr>
          <p:cNvSpPr txBox="1"/>
          <p:nvPr/>
        </p:nvSpPr>
        <p:spPr>
          <a:xfrm>
            <a:off x="2659290" y="5784253"/>
            <a:ext cx="1255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Cloud </a:t>
            </a:r>
            <a:r>
              <a:rPr lang="fr-FR" sz="1400" dirty="0" err="1"/>
              <a:t>computing</a:t>
            </a:r>
            <a:endParaRPr lang="fr-FR" sz="1400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82FF716-5D1E-44D8-A0E0-B657CC4C5611}"/>
              </a:ext>
            </a:extLst>
          </p:cNvPr>
          <p:cNvSpPr txBox="1"/>
          <p:nvPr/>
        </p:nvSpPr>
        <p:spPr>
          <a:xfrm>
            <a:off x="8100650" y="5820635"/>
            <a:ext cx="151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/>
              <a:t>Cyber-securité</a:t>
            </a:r>
            <a:r>
              <a:rPr lang="fr-FR" sz="1400" dirty="0"/>
              <a:t> </a:t>
            </a:r>
          </a:p>
        </p:txBody>
      </p:sp>
      <p:graphicFrame>
        <p:nvGraphicFramePr>
          <p:cNvPr id="40" name="Diagramme 39">
            <a:extLst>
              <a:ext uri="{FF2B5EF4-FFF2-40B4-BE49-F238E27FC236}">
                <a16:creationId xmlns:a16="http://schemas.microsoft.com/office/drawing/2014/main" id="{B9D36046-5D37-4296-8F0A-FFCAEE6D3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075638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34388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1" grpId="0" animBg="1"/>
      <p:bldP spid="44" grpId="0"/>
      <p:bldP spid="51" grpId="0" animBg="1"/>
      <p:bldP spid="55" grpId="0"/>
      <p:bldP spid="80" grpId="0" animBg="1"/>
      <p:bldP spid="83" grpId="0" animBg="1"/>
      <p:bldP spid="89" grpId="0"/>
      <p:bldP spid="94" grpId="0"/>
      <p:bldP spid="99" grpId="0"/>
      <p:bldP spid="104" grpId="0"/>
      <p:bldP spid="107" grpId="0"/>
      <p:bldP spid="110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7BC39C-7D40-4F1C-A297-BD6F518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114630B-6857-4EC3-B7A7-CA0249A2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9244"/>
            <a:ext cx="7729728" cy="586215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Objectif de recherche</a:t>
            </a:r>
            <a:endParaRPr lang="fr-FR" sz="20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05D5E70-7CEA-42C9-810E-F2FF0970FB55}"/>
              </a:ext>
            </a:extLst>
          </p:cNvPr>
          <p:cNvSpPr txBox="1"/>
          <p:nvPr/>
        </p:nvSpPr>
        <p:spPr>
          <a:xfrm>
            <a:off x="1533057" y="3258226"/>
            <a:ext cx="91106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Quelles sont les méthodes actuelles de gestion des entrepôts logistiques ?</a:t>
            </a:r>
          </a:p>
          <a:p>
            <a:pPr lvl="0" algn="ctr"/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Comment les méthodes et technologies de l'industrie 4.0 sont-elles utilisées pour améliorer la gestion des entrepôts logistiques ?</a:t>
            </a:r>
          </a:p>
          <a:p>
            <a:pPr lvl="0" algn="ctr"/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Comment peuvent-elles être déployées dans les entrepôts urbains ?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Objectif - Icônes affaires et finances gratuites">
            <a:extLst>
              <a:ext uri="{FF2B5EF4-FFF2-40B4-BE49-F238E27FC236}">
                <a16:creationId xmlns:a16="http://schemas.microsoft.com/office/drawing/2014/main" id="{89D553E8-DB38-4EA9-B404-F53EE89F4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r="22000"/>
          <a:stretch/>
        </p:blipFill>
        <p:spPr bwMode="auto">
          <a:xfrm>
            <a:off x="885145" y="1660093"/>
            <a:ext cx="1422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8CC2A10-E83F-44B2-BE5F-6060988C6D2A}"/>
              </a:ext>
            </a:extLst>
          </p:cNvPr>
          <p:cNvSpPr txBox="1"/>
          <p:nvPr/>
        </p:nvSpPr>
        <p:spPr>
          <a:xfrm>
            <a:off x="2294512" y="1911344"/>
            <a:ext cx="7587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Créer un guide pour la mise en œuvre d'entrepôts urbains avec des processus optimaux à l'ère de l'industrie 4.0</a:t>
            </a:r>
            <a:endParaRPr lang="fr-FR" sz="2400" b="1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B7EC9C43-7BCE-45E6-BD6B-2FB64252F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186739"/>
              </p:ext>
            </p:extLst>
          </p:nvPr>
        </p:nvGraphicFramePr>
        <p:xfrm>
          <a:off x="-7620" y="61683"/>
          <a:ext cx="12191999" cy="53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60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Colis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25078</TotalTime>
  <Words>1164</Words>
  <Application>Microsoft Office PowerPoint</Application>
  <PresentationFormat>Grand écran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Calibri</vt:lpstr>
      <vt:lpstr>Circular</vt:lpstr>
      <vt:lpstr>Gill Sans MT</vt:lpstr>
      <vt:lpstr>Times New Roman</vt:lpstr>
      <vt:lpstr>Trebuchet MS</vt:lpstr>
      <vt:lpstr>Colis</vt:lpstr>
      <vt:lpstr>Entrepôts urbains et outils de l’Industrie 4.0: vers une meilleure performance des processus</vt:lpstr>
      <vt:lpstr>Contenu</vt:lpstr>
      <vt:lpstr>la logistique urbaine: Qu’est-ce que c’est ?</vt:lpstr>
      <vt:lpstr>principaux thèmes de la logistique urbaine</vt:lpstr>
      <vt:lpstr>Le commerce électronique : quels impacts sur les prestataires de services logistiques ?</vt:lpstr>
      <vt:lpstr>Quelles solutions?</vt:lpstr>
      <vt:lpstr>Les entrepôts urbains pour répondre aux enjeux de la logistique urbaine?</vt:lpstr>
      <vt:lpstr>La revolution de l’Industrie 4.0</vt:lpstr>
      <vt:lpstr>Objectif de recherche</vt:lpstr>
      <vt:lpstr>Cadre d’analyses</vt:lpstr>
      <vt:lpstr>Revue de la littérature: Conclusions</vt:lpstr>
      <vt:lpstr>Perspectives</vt:lpstr>
      <vt:lpstr>Perspectives</vt:lpstr>
      <vt:lpstr>La Poste : devenir le partenaire référence des enseignes.</vt:lpstr>
      <vt:lpstr>Les cas d’application visés</vt:lpstr>
      <vt:lpstr>Entrepôts urbains et outils de l’Industrie 4.0: vers une meilleure performance des processus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logistique urbaine et technologies de l’entrepôt 4.0 ?  Le cas de La Poste.</dc:title>
  <dc:creator>Aurélie EDOUARD</dc:creator>
  <cp:lastModifiedBy>Aurélie EDOUARD</cp:lastModifiedBy>
  <cp:revision>239</cp:revision>
  <dcterms:created xsi:type="dcterms:W3CDTF">2020-02-11T13:01:56Z</dcterms:created>
  <dcterms:modified xsi:type="dcterms:W3CDTF">2021-11-26T13:38:26Z</dcterms:modified>
</cp:coreProperties>
</file>